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Lst>
  <p:notesMasterIdLst>
    <p:notesMasterId r:id="rId18"/>
  </p:notesMasterIdLst>
  <p:handoutMasterIdLst>
    <p:handoutMasterId r:id="rId19"/>
  </p:handoutMasterIdLst>
  <p:sldIdLst>
    <p:sldId id="263" r:id="rId7"/>
    <p:sldId id="443" r:id="rId8"/>
    <p:sldId id="444" r:id="rId9"/>
    <p:sldId id="442" r:id="rId10"/>
    <p:sldId id="385" r:id="rId11"/>
    <p:sldId id="386" r:id="rId12"/>
    <p:sldId id="389" r:id="rId13"/>
    <p:sldId id="448" r:id="rId14"/>
    <p:sldId id="445" r:id="rId15"/>
    <p:sldId id="446" r:id="rId16"/>
    <p:sldId id="447"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DDDDDD"/>
    <a:srgbClr val="BD2B0B"/>
    <a:srgbClr val="C41400"/>
    <a:srgbClr val="FFE161"/>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27" autoAdjust="0"/>
    <p:restoredTop sz="89526" autoAdjust="0"/>
  </p:normalViewPr>
  <p:slideViewPr>
    <p:cSldViewPr showGuides="1">
      <p:cViewPr varScale="1">
        <p:scale>
          <a:sx n="100" d="100"/>
          <a:sy n="100" d="100"/>
        </p:scale>
        <p:origin x="96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0197008-5A80-491E-BE13-934481939984}" type="datetimeFigureOut">
              <a:rPr lang="it-IT" smtClean="0"/>
              <a:t>28/11/24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3CF82-CBDD-42C1-9B63-A5CC225C7AFC}" type="slidenum">
              <a:rPr lang="it-IT" smtClean="0"/>
              <a:t>‹N›</a:t>
            </a:fld>
            <a:endParaRPr lang="it-IT"/>
          </a:p>
        </p:txBody>
      </p:sp>
    </p:spTree>
    <p:extLst>
      <p:ext uri="{BB962C8B-B14F-4D97-AF65-F5344CB8AC3E}">
        <p14:creationId xmlns:p14="http://schemas.microsoft.com/office/powerpoint/2010/main" val="195652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044E2ED-BBD8-5F42-8785-F0EFCCF84C85}" type="datetimeFigureOut">
              <a:rPr lang="it-IT" smtClean="0"/>
              <a:t>28/11/24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537E9-53DD-3D4A-8053-2AFFA21790F6}" type="slidenum">
              <a:rPr lang="it-IT" smtClean="0"/>
              <a:t>‹N›</a:t>
            </a:fld>
            <a:endParaRPr lang="it-IT"/>
          </a:p>
        </p:txBody>
      </p:sp>
    </p:spTree>
    <p:extLst>
      <p:ext uri="{BB962C8B-B14F-4D97-AF65-F5344CB8AC3E}">
        <p14:creationId xmlns:p14="http://schemas.microsoft.com/office/powerpoint/2010/main" val="292423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14E537E9-53DD-3D4A-8053-2AFFA21790F6}" type="slidenum">
              <a:rPr lang="it-IT" smtClean="0"/>
              <a:t>1</a:t>
            </a:fld>
            <a:endParaRPr lang="it-IT"/>
          </a:p>
        </p:txBody>
      </p:sp>
    </p:spTree>
    <p:extLst>
      <p:ext uri="{BB962C8B-B14F-4D97-AF65-F5344CB8AC3E}">
        <p14:creationId xmlns:p14="http://schemas.microsoft.com/office/powerpoint/2010/main" val="149983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It can be financed by the savings generated by the removal of regressive subsidies, such as those on fossil fuels.</a:t>
            </a:r>
          </a:p>
        </p:txBody>
      </p:sp>
      <p:sp>
        <p:nvSpPr>
          <p:cNvPr id="4" name="Segnaposto numero diapositiva 3"/>
          <p:cNvSpPr>
            <a:spLocks noGrp="1"/>
          </p:cNvSpPr>
          <p:nvPr>
            <p:ph type="sldNum" sz="quarter" idx="5"/>
          </p:nvPr>
        </p:nvSpPr>
        <p:spPr/>
        <p:txBody>
          <a:bodyPr/>
          <a:lstStyle/>
          <a:p>
            <a:fld id="{14E537E9-53DD-3D4A-8053-2AFFA21790F6}" type="slidenum">
              <a:rPr lang="it-IT" smtClean="0"/>
              <a:t>10</a:t>
            </a:fld>
            <a:endParaRPr lang="it-IT"/>
          </a:p>
        </p:txBody>
      </p:sp>
    </p:spTree>
    <p:extLst>
      <p:ext uri="{BB962C8B-B14F-4D97-AF65-F5344CB8AC3E}">
        <p14:creationId xmlns:p14="http://schemas.microsoft.com/office/powerpoint/2010/main" val="2372270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14E537E9-53DD-3D4A-8053-2AFFA21790F6}" type="slidenum">
              <a:rPr lang="it-IT" smtClean="0"/>
              <a:t>11</a:t>
            </a:fld>
            <a:endParaRPr lang="it-IT"/>
          </a:p>
        </p:txBody>
      </p:sp>
    </p:spTree>
    <p:extLst>
      <p:ext uri="{BB962C8B-B14F-4D97-AF65-F5344CB8AC3E}">
        <p14:creationId xmlns:p14="http://schemas.microsoft.com/office/powerpoint/2010/main" val="13464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Starting from 1995 provocative Rifkin book and some gloomy prediction which went viral in social media such as those made. Apparently we are moving towards a dystopian future well represented by this comic.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the prediction are rather conflicting. And it could not be different. At present it is hard to say whether a human will be needed to control a </a:t>
            </a:r>
            <a:r>
              <a:rPr lang="en-GB" dirty="0" err="1"/>
              <a:t>driveless</a:t>
            </a:r>
            <a:r>
              <a:rPr lang="en-GB" dirty="0"/>
              <a:t> car, such as it happens for planes or not.  It is worth considering a parallel example: for cars it took 45 years to replace horses. For humans it probably will take longer. Perhaps </a:t>
            </a:r>
            <a:r>
              <a:rPr lang="it-IT" sz="1800" dirty="0" err="1">
                <a:effectLst/>
                <a:latin typeface="HelveticaNeue" panose="02000503000000020004" pitchFamily="2" charset="0"/>
              </a:rPr>
              <a:t>very</a:t>
            </a:r>
            <a:r>
              <a:rPr lang="it-IT" sz="1800" dirty="0">
                <a:effectLst/>
                <a:latin typeface="HelveticaNeue" panose="02000503000000020004" pitchFamily="2" charset="0"/>
              </a:rPr>
              <a:t> </a:t>
            </a:r>
            <a:r>
              <a:rPr lang="it-IT" sz="1800" dirty="0" err="1">
                <a:effectLst/>
                <a:latin typeface="HelveticaNeue" panose="02000503000000020004" pitchFamily="2" charset="0"/>
              </a:rPr>
              <a:t>few</a:t>
            </a:r>
            <a:r>
              <a:rPr lang="it-IT" sz="1800" dirty="0">
                <a:effectLst/>
                <a:latin typeface="HelveticaNeue" panose="02000503000000020004" pitchFamily="2" charset="0"/>
              </a:rPr>
              <a:t> jobs can be </a:t>
            </a:r>
            <a:r>
              <a:rPr lang="it-IT" sz="1800" dirty="0" err="1">
                <a:effectLst/>
                <a:latin typeface="HelveticaNeue" panose="02000503000000020004" pitchFamily="2" charset="0"/>
              </a:rPr>
              <a:t>automated</a:t>
            </a:r>
            <a:r>
              <a:rPr lang="it-IT" sz="1800" dirty="0">
                <a:effectLst/>
                <a:latin typeface="HelveticaNeue" panose="02000503000000020004" pitchFamily="2" charset="0"/>
              </a:rPr>
              <a:t> in </a:t>
            </a:r>
            <a:r>
              <a:rPr lang="it-IT" sz="1800" dirty="0" err="1">
                <a:effectLst/>
                <a:latin typeface="HelveticaNeue" panose="02000503000000020004" pitchFamily="2" charset="0"/>
              </a:rPr>
              <a:t>their</a:t>
            </a:r>
            <a:r>
              <a:rPr lang="it-IT" sz="1800" dirty="0">
                <a:effectLst/>
                <a:latin typeface="HelveticaNeue" panose="02000503000000020004" pitchFamily="2" charset="0"/>
              </a:rPr>
              <a:t> </a:t>
            </a:r>
            <a:r>
              <a:rPr lang="it-IT" sz="1800" dirty="0" err="1">
                <a:effectLst/>
                <a:latin typeface="HelveticaNeue" panose="02000503000000020004" pitchFamily="2" charset="0"/>
              </a:rPr>
              <a:t>entirety</a:t>
            </a:r>
            <a:r>
              <a:rPr lang="it-IT" sz="1800" dirty="0">
                <a:effectLst/>
                <a:latin typeface="HelveticaNeue" panose="02000503000000020004" pitchFamily="2" charset="0"/>
              </a:rPr>
              <a:t>. </a:t>
            </a:r>
            <a:endParaRPr lang="it-IT" dirty="0">
              <a:effectLst/>
            </a:endParaRPr>
          </a:p>
          <a:p>
            <a:endParaRPr lang="en-GB" dirty="0"/>
          </a:p>
          <a:p>
            <a:endParaRPr lang="en-GB" dirty="0"/>
          </a:p>
          <a:p>
            <a:r>
              <a:rPr lang="en-GB" dirty="0"/>
              <a:t>One thing looks possible: AI will create jobs, perhaps as many it will displace. But in the long run. So in the short and medium term some displacement could occur </a:t>
            </a:r>
          </a:p>
          <a:p>
            <a:endParaRPr lang="en-GB" dirty="0"/>
          </a:p>
          <a:p>
            <a:r>
              <a:rPr lang="en-GB" dirty="0"/>
              <a:t>Another thing is certain: automation is increasing productivity, and thus GDP and profits </a:t>
            </a:r>
          </a:p>
          <a:p>
            <a:endParaRPr lang="en-GB" dirty="0"/>
          </a:p>
        </p:txBody>
      </p:sp>
      <p:sp>
        <p:nvSpPr>
          <p:cNvPr id="4" name="Segnaposto numero diapositiva 3"/>
          <p:cNvSpPr>
            <a:spLocks noGrp="1"/>
          </p:cNvSpPr>
          <p:nvPr>
            <p:ph type="sldNum" sz="quarter" idx="5"/>
          </p:nvPr>
        </p:nvSpPr>
        <p:spPr/>
        <p:txBody>
          <a:bodyPr/>
          <a:lstStyle/>
          <a:p>
            <a:fld id="{14E537E9-53DD-3D4A-8053-2AFFA21790F6}" type="slidenum">
              <a:rPr lang="it-IT" smtClean="0"/>
              <a:t>2</a:t>
            </a:fld>
            <a:endParaRPr lang="it-IT"/>
          </a:p>
        </p:txBody>
      </p:sp>
    </p:spTree>
    <p:extLst>
      <p:ext uri="{BB962C8B-B14F-4D97-AF65-F5344CB8AC3E}">
        <p14:creationId xmlns:p14="http://schemas.microsoft.com/office/powerpoint/2010/main" val="306520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In this uncertain scenario, no matter which the right prediction will turn out to be right, social law can play an important role in copying with the reduction of work or the increasing casualization of work and in supporting the transition towards new skills. Moreover, redistribution is a way for sharing fairly the technological gain which is a way for enhancing the </a:t>
            </a:r>
            <a:r>
              <a:rPr lang="it-IT" sz="1800" dirty="0" err="1">
                <a:effectLst/>
                <a:latin typeface="HelveticaNeue" panose="02000503000000020004" pitchFamily="2" charset="0"/>
              </a:rPr>
              <a:t>universal</a:t>
            </a:r>
            <a:r>
              <a:rPr lang="it-IT" sz="1800" dirty="0">
                <a:effectLst/>
                <a:latin typeface="HelveticaNeue" panose="02000503000000020004" pitchFamily="2" charset="0"/>
              </a:rPr>
              <a:t> human </a:t>
            </a:r>
            <a:r>
              <a:rPr lang="it-IT" sz="1800" dirty="0" err="1">
                <a:effectLst/>
                <a:latin typeface="HelveticaNeue" panose="02000503000000020004" pitchFamily="2" charset="0"/>
              </a:rPr>
              <a:t>right</a:t>
            </a:r>
            <a:r>
              <a:rPr lang="it-IT" sz="1800" dirty="0">
                <a:effectLst/>
                <a:latin typeface="HelveticaNeue" panose="02000503000000020004" pitchFamily="2" charset="0"/>
              </a:rPr>
              <a:t> to ‘share in </a:t>
            </a:r>
            <a:r>
              <a:rPr lang="it-IT" sz="1800" dirty="0" err="1">
                <a:effectLst/>
                <a:latin typeface="HelveticaNeue" panose="02000503000000020004" pitchFamily="2" charset="0"/>
              </a:rPr>
              <a:t>scientific</a:t>
            </a:r>
            <a:r>
              <a:rPr lang="it-IT" sz="1800" dirty="0">
                <a:effectLst/>
                <a:latin typeface="HelveticaNeue" panose="02000503000000020004" pitchFamily="2" charset="0"/>
              </a:rPr>
              <a:t> </a:t>
            </a:r>
            <a:r>
              <a:rPr lang="it-IT" sz="1800" dirty="0" err="1">
                <a:effectLst/>
                <a:latin typeface="HelveticaNeue" panose="02000503000000020004" pitchFamily="2" charset="0"/>
              </a:rPr>
              <a:t>advancement</a:t>
            </a:r>
            <a:r>
              <a:rPr lang="it-IT" sz="1800" dirty="0">
                <a:effectLst/>
                <a:latin typeface="HelveticaNeue" panose="02000503000000020004" pitchFamily="2" charset="0"/>
              </a:rPr>
              <a:t> and </a:t>
            </a:r>
            <a:r>
              <a:rPr lang="it-IT" sz="1800" dirty="0" err="1">
                <a:effectLst/>
                <a:latin typeface="HelveticaNeue" panose="02000503000000020004" pitchFamily="2" charset="0"/>
              </a:rPr>
              <a:t>its</a:t>
            </a:r>
            <a:r>
              <a:rPr lang="it-IT" sz="1800" dirty="0">
                <a:effectLst/>
                <a:latin typeface="HelveticaNeue" panose="02000503000000020004" pitchFamily="2" charset="0"/>
              </a:rPr>
              <a:t> benefits’, </a:t>
            </a:r>
            <a:r>
              <a:rPr lang="it-IT" sz="1800" dirty="0" err="1">
                <a:effectLst/>
                <a:latin typeface="HelveticaNeue" panose="02000503000000020004" pitchFamily="2" charset="0"/>
              </a:rPr>
              <a:t>Article</a:t>
            </a:r>
            <a:r>
              <a:rPr lang="it-IT" sz="1800" dirty="0">
                <a:effectLst/>
                <a:latin typeface="HelveticaNeue" panose="02000503000000020004" pitchFamily="2" charset="0"/>
              </a:rPr>
              <a:t> 27.1 HDHR</a:t>
            </a:r>
            <a:endParaRPr lang="it-IT" dirty="0">
              <a:effectLst/>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Redistricution</a:t>
            </a:r>
            <a:r>
              <a:rPr lang="en-GB" dirty="0"/>
              <a:t> should take into account the </a:t>
            </a:r>
            <a:r>
              <a:rPr lang="en-GB" b="1" dirty="0"/>
              <a:t>uneven impact of automation: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a:t>
            </a:r>
            <a:r>
              <a:rPr lang="en-GB" dirty="0"/>
              <a:t>between labour and capital: powerful companies are grabbing most of the technological gains.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across </a:t>
            </a:r>
            <a:r>
              <a:rPr lang="it-IT" sz="1200" dirty="0">
                <a:effectLst/>
                <a:latin typeface="Calibri" panose="020F0502020204030204" pitchFamily="34" charset="0"/>
              </a:rPr>
              <a:t>workers and </a:t>
            </a:r>
            <a:r>
              <a:rPr lang="it-IT" sz="1200" dirty="0" err="1">
                <a:effectLst/>
                <a:latin typeface="Calibri" panose="020F0502020204030204" pitchFamily="34" charset="0"/>
              </a:rPr>
              <a:t>industries</a:t>
            </a:r>
            <a:r>
              <a:rPr lang="it-IT" sz="1200" dirty="0">
                <a:effectLst/>
                <a:latin typeface="Calibri" panose="020F0502020204030204" pitchFamily="34" charset="0"/>
              </a:rPr>
              <a:t>. In general, people with </a:t>
            </a:r>
            <a:r>
              <a:rPr lang="it-IT" sz="1200" dirty="0" err="1">
                <a:effectLst/>
                <a:latin typeface="Calibri" panose="020F0502020204030204" pitchFamily="34" charset="0"/>
              </a:rPr>
              <a:t>lower</a:t>
            </a:r>
            <a:r>
              <a:rPr lang="it-IT" sz="1200" dirty="0">
                <a:effectLst/>
                <a:latin typeface="Calibri" panose="020F0502020204030204" pitchFamily="34" charset="0"/>
              </a:rPr>
              <a:t> </a:t>
            </a:r>
            <a:r>
              <a:rPr lang="it-IT" sz="1200" dirty="0" err="1">
                <a:effectLst/>
                <a:latin typeface="Calibri" panose="020F0502020204030204" pitchFamily="34" charset="0"/>
              </a:rPr>
              <a:t>levels</a:t>
            </a:r>
            <a:r>
              <a:rPr lang="it-IT" sz="1200" dirty="0">
                <a:effectLst/>
                <a:latin typeface="Calibri" panose="020F0502020204030204" pitchFamily="34" charset="0"/>
              </a:rPr>
              <a:t> of </a:t>
            </a:r>
            <a:r>
              <a:rPr lang="it-IT" sz="1200" dirty="0" err="1">
                <a:effectLst/>
                <a:latin typeface="Calibri" panose="020F0502020204030204" pitchFamily="34" charset="0"/>
              </a:rPr>
              <a:t>education</a:t>
            </a:r>
            <a:r>
              <a:rPr lang="it-IT" sz="1200" dirty="0">
                <a:effectLst/>
                <a:latin typeface="Calibri" panose="020F0502020204030204" pitchFamily="34" charset="0"/>
              </a:rPr>
              <a:t> </a:t>
            </a:r>
            <a:r>
              <a:rPr lang="it-IT" sz="1200" dirty="0" err="1">
                <a:effectLst/>
                <a:latin typeface="Calibri" panose="020F0502020204030204" pitchFamily="34" charset="0"/>
              </a:rPr>
              <a:t>will</a:t>
            </a:r>
            <a:r>
              <a:rPr lang="it-IT" sz="1200" dirty="0">
                <a:effectLst/>
                <a:latin typeface="Calibri" panose="020F0502020204030204" pitchFamily="34" charset="0"/>
              </a:rPr>
              <a:t> be more </a:t>
            </a:r>
            <a:r>
              <a:rPr lang="it-IT" sz="1200" dirty="0" err="1">
                <a:effectLst/>
                <a:latin typeface="Calibri" panose="020F0502020204030204" pitchFamily="34" charset="0"/>
              </a:rPr>
              <a:t>likely</a:t>
            </a:r>
            <a:r>
              <a:rPr lang="it-IT" sz="1200" dirty="0">
                <a:effectLst/>
                <a:latin typeface="Calibri" panose="020F0502020204030204" pitchFamily="34" charset="0"/>
              </a:rPr>
              <a:t> to be </a:t>
            </a:r>
            <a:r>
              <a:rPr lang="it-IT" sz="1200" dirty="0" err="1">
                <a:effectLst/>
                <a:latin typeface="Calibri" panose="020F0502020204030204" pitchFamily="34" charset="0"/>
              </a:rPr>
              <a:t>affected</a:t>
            </a:r>
            <a:r>
              <a:rPr lang="it-IT" sz="1200" dirty="0">
                <a:effectLst/>
                <a:latin typeface="Calibri" panose="020F0502020204030204" pitchFamily="34" charset="0"/>
              </a:rPr>
              <a:t> by </a:t>
            </a:r>
            <a:r>
              <a:rPr lang="it-IT" sz="1200" dirty="0" err="1">
                <a:effectLst/>
                <a:latin typeface="Calibri" panose="020F0502020204030204" pitchFamily="34" charset="0"/>
              </a:rPr>
              <a:t>automation</a:t>
            </a:r>
            <a:r>
              <a:rPr lang="it-IT" sz="1200" dirty="0">
                <a:effectLst/>
                <a:latin typeface="Calibri" panose="020F0502020204030204" pitchFamily="34" charset="0"/>
              </a:rPr>
              <a:t> and </a:t>
            </a:r>
            <a:r>
              <a:rPr lang="it-IT" sz="1200" dirty="0" err="1">
                <a:effectLst/>
                <a:latin typeface="Calibri" panose="020F0502020204030204" pitchFamily="34" charset="0"/>
              </a:rPr>
              <a:t>forced</a:t>
            </a:r>
            <a:r>
              <a:rPr lang="it-IT" sz="1200" dirty="0">
                <a:effectLst/>
                <a:latin typeface="Calibri" panose="020F0502020204030204" pitchFamily="34" charset="0"/>
              </a:rPr>
              <a:t> to switch job in order to </a:t>
            </a:r>
            <a:r>
              <a:rPr lang="it-IT" sz="1200" dirty="0" err="1">
                <a:effectLst/>
                <a:latin typeface="Calibri" panose="020F0502020204030204" pitchFamily="34" charset="0"/>
              </a:rPr>
              <a:t>keep</a:t>
            </a:r>
            <a:r>
              <a:rPr lang="it-IT" sz="1200" dirty="0">
                <a:effectLst/>
                <a:latin typeface="Calibri" panose="020F0502020204030204" pitchFamily="34" charset="0"/>
              </a:rPr>
              <a:t> </a:t>
            </a:r>
            <a:r>
              <a:rPr lang="it-IT" sz="1200" dirty="0" err="1">
                <a:effectLst/>
                <a:latin typeface="Calibri" panose="020F0502020204030204" pitchFamily="34" charset="0"/>
              </a:rPr>
              <a:t>employment</a:t>
            </a:r>
            <a:r>
              <a:rPr lang="it-IT" sz="1200" dirty="0">
                <a:effectLst/>
                <a:latin typeface="Calibri" panose="020F0502020204030204" pitchFamily="34" charset="0"/>
              </a:rPr>
              <a:t>; on the </a:t>
            </a:r>
            <a:r>
              <a:rPr lang="it-IT" sz="1200" dirty="0" err="1">
                <a:effectLst/>
                <a:latin typeface="Calibri" panose="020F0502020204030204" pitchFamily="34" charset="0"/>
              </a:rPr>
              <a:t>contrary</a:t>
            </a:r>
            <a:r>
              <a:rPr lang="it-IT" sz="1200" dirty="0">
                <a:effectLst/>
                <a:latin typeface="Calibri" panose="020F0502020204030204" pitchFamily="34" charset="0"/>
              </a:rPr>
              <a:t>, </a:t>
            </a:r>
            <a:r>
              <a:rPr lang="it-IT" sz="1200" dirty="0" err="1">
                <a:effectLst/>
                <a:latin typeface="Calibri" panose="020F0502020204030204" pitchFamily="34" charset="0"/>
              </a:rPr>
              <a:t>while</a:t>
            </a:r>
            <a:r>
              <a:rPr lang="it-IT" sz="1200" dirty="0">
                <a:effectLst/>
                <a:latin typeface="Calibri" panose="020F0502020204030204" pitchFamily="34" charset="0"/>
              </a:rPr>
              <a:t> </a:t>
            </a:r>
            <a:r>
              <a:rPr lang="it-IT" sz="1200" dirty="0" err="1">
                <a:effectLst/>
                <a:latin typeface="Calibri" panose="020F0502020204030204" pitchFamily="34" charset="0"/>
              </a:rPr>
              <a:t>higher-educated</a:t>
            </a:r>
            <a:r>
              <a:rPr lang="it-IT" sz="1200" dirty="0">
                <a:effectLst/>
                <a:latin typeface="Calibri" panose="020F0502020204030204" pitchFamily="34" charset="0"/>
              </a:rPr>
              <a:t> </a:t>
            </a:r>
            <a:r>
              <a:rPr lang="it-IT" sz="1200" dirty="0" err="1">
                <a:effectLst/>
                <a:latin typeface="Calibri" panose="020F0502020204030204" pitchFamily="34" charset="0"/>
              </a:rPr>
              <a:t>employees</a:t>
            </a:r>
            <a:r>
              <a:rPr lang="it-IT" sz="1200" dirty="0">
                <a:effectLst/>
                <a:latin typeface="Calibri" panose="020F0502020204030204" pitchFamily="34" charset="0"/>
              </a:rPr>
              <a:t> </a:t>
            </a:r>
            <a:r>
              <a:rPr lang="it-IT" sz="1200" dirty="0" err="1">
                <a:effectLst/>
                <a:latin typeface="Calibri" panose="020F0502020204030204" pitchFamily="34" charset="0"/>
              </a:rPr>
              <a:t>could</a:t>
            </a:r>
            <a:r>
              <a:rPr lang="it-IT" sz="1200" dirty="0">
                <a:effectLst/>
                <a:latin typeface="Calibri" panose="020F0502020204030204" pitchFamily="34" charset="0"/>
              </a:rPr>
              <a:t> be </a:t>
            </a:r>
            <a:r>
              <a:rPr lang="it-IT" sz="1200" dirty="0" err="1">
                <a:effectLst/>
                <a:latin typeface="Calibri" panose="020F0502020204030204" pitchFamily="34" charset="0"/>
              </a:rPr>
              <a:t>able</a:t>
            </a:r>
            <a:r>
              <a:rPr lang="it-IT" sz="1200" dirty="0">
                <a:effectLst/>
                <a:latin typeface="Calibri" panose="020F0502020204030204" pitchFamily="34" charset="0"/>
              </a:rPr>
              <a:t> to </a:t>
            </a:r>
            <a:r>
              <a:rPr lang="it-IT" sz="1200" dirty="0" err="1">
                <a:effectLst/>
                <a:latin typeface="Calibri" panose="020F0502020204030204" pitchFamily="34" charset="0"/>
              </a:rPr>
              <a:t>adapt</a:t>
            </a:r>
            <a:r>
              <a:rPr lang="it-IT" sz="1200" dirty="0">
                <a:effectLst/>
                <a:latin typeface="Calibri" panose="020F0502020204030204" pitchFamily="34" charset="0"/>
              </a:rPr>
              <a:t> to </a:t>
            </a:r>
            <a:r>
              <a:rPr lang="it-IT" sz="1200" dirty="0" err="1">
                <a:effectLst/>
                <a:latin typeface="Calibri" panose="020F0502020204030204" pitchFamily="34" charset="0"/>
              </a:rPr>
              <a:t>technological</a:t>
            </a:r>
            <a:r>
              <a:rPr lang="it-IT" sz="1200" dirty="0">
                <a:effectLst/>
                <a:latin typeface="Calibri" panose="020F0502020204030204" pitchFamily="34" charset="0"/>
              </a:rPr>
              <a:t> </a:t>
            </a:r>
            <a:r>
              <a:rPr lang="it-IT" sz="1200" dirty="0" err="1">
                <a:effectLst/>
                <a:latin typeface="Calibri" panose="020F0502020204030204" pitchFamily="34" charset="0"/>
              </a:rPr>
              <a:t>changes</a:t>
            </a:r>
            <a:r>
              <a:rPr lang="it-IT" sz="1200" dirty="0">
                <a:effectLst/>
                <a:latin typeface="Calibri" panose="020F0502020204030204" pitchFamily="34" charset="0"/>
              </a:rPr>
              <a:t>. Health, </a:t>
            </a:r>
            <a:r>
              <a:rPr lang="it-IT" sz="1200" dirty="0" err="1">
                <a:effectLst/>
                <a:latin typeface="Calibri" panose="020F0502020204030204" pitchFamily="34" charset="0"/>
              </a:rPr>
              <a:t>education</a:t>
            </a:r>
            <a:r>
              <a:rPr lang="it-IT" sz="1200" dirty="0">
                <a:effectLst/>
                <a:latin typeface="Calibri" panose="020F0502020204030204" pitchFamily="34" charset="0"/>
              </a:rPr>
              <a:t>, </a:t>
            </a:r>
            <a:r>
              <a:rPr lang="it-IT" sz="1200" dirty="0" err="1">
                <a:effectLst/>
                <a:latin typeface="Calibri" panose="020F0502020204030204" pitchFamily="34" charset="0"/>
              </a:rPr>
              <a:t>scientific</a:t>
            </a:r>
            <a:r>
              <a:rPr lang="it-IT" sz="1200" dirty="0">
                <a:effectLst/>
                <a:latin typeface="Calibri" panose="020F0502020204030204" pitchFamily="34" charset="0"/>
              </a:rPr>
              <a:t> and technical services are set to benefit from AI, </a:t>
            </a:r>
            <a:r>
              <a:rPr lang="it-IT" sz="1200" dirty="0" err="1">
                <a:effectLst/>
                <a:latin typeface="Calibri" panose="020F0502020204030204" pitchFamily="34" charset="0"/>
              </a:rPr>
              <a:t>whereas</a:t>
            </a:r>
            <a:r>
              <a:rPr lang="it-IT" sz="1200" dirty="0">
                <a:effectLst/>
                <a:latin typeface="Calibri" panose="020F0502020204030204" pitchFamily="34" charset="0"/>
              </a:rPr>
              <a:t> jobs in </a:t>
            </a:r>
            <a:r>
              <a:rPr lang="it-IT" sz="1200" dirty="0" err="1">
                <a:effectLst/>
                <a:latin typeface="Calibri" panose="020F0502020204030204" pitchFamily="34" charset="0"/>
              </a:rPr>
              <a:t>sectors</a:t>
            </a:r>
            <a:r>
              <a:rPr lang="it-IT" sz="1200" dirty="0">
                <a:effectLst/>
                <a:latin typeface="Calibri" panose="020F0502020204030204" pitchFamily="34" charset="0"/>
              </a:rPr>
              <a:t> </a:t>
            </a:r>
            <a:r>
              <a:rPr lang="it-IT" sz="1200" dirty="0" err="1">
                <a:effectLst/>
                <a:latin typeface="Calibri" panose="020F0502020204030204" pitchFamily="34" charset="0"/>
              </a:rPr>
              <a:t>such</a:t>
            </a:r>
            <a:r>
              <a:rPr lang="it-IT" sz="1200" dirty="0">
                <a:effectLst/>
                <a:latin typeface="Calibri" panose="020F0502020204030204" pitchFamily="34" charset="0"/>
              </a:rPr>
              <a:t> </a:t>
            </a:r>
            <a:r>
              <a:rPr lang="it-IT" sz="1200" dirty="0" err="1">
                <a:effectLst/>
                <a:latin typeface="Calibri" panose="020F0502020204030204" pitchFamily="34" charset="0"/>
              </a:rPr>
              <a:t>as</a:t>
            </a:r>
            <a:r>
              <a:rPr lang="it-IT" sz="1200" dirty="0">
                <a:effectLst/>
                <a:latin typeface="Calibri" panose="020F0502020204030204" pitchFamily="34" charset="0"/>
              </a:rPr>
              <a:t> manufacturing, </a:t>
            </a:r>
            <a:r>
              <a:rPr lang="it-IT" sz="1200" dirty="0" err="1">
                <a:effectLst/>
                <a:latin typeface="Calibri" panose="020F0502020204030204" pitchFamily="34" charset="0"/>
              </a:rPr>
              <a:t>transport</a:t>
            </a:r>
            <a:r>
              <a:rPr lang="it-IT" sz="1200" dirty="0">
                <a:effectLst/>
                <a:latin typeface="Calibri" panose="020F0502020204030204" pitchFamily="34" charset="0"/>
              </a:rPr>
              <a:t>, public </a:t>
            </a:r>
            <a:r>
              <a:rPr lang="it-IT" sz="1200" dirty="0" err="1">
                <a:effectLst/>
                <a:latin typeface="Calibri" panose="020F0502020204030204" pitchFamily="34" charset="0"/>
              </a:rPr>
              <a:t>administration</a:t>
            </a:r>
            <a:r>
              <a:rPr lang="it-IT" sz="1200" dirty="0">
                <a:effectLst/>
                <a:latin typeface="Calibri" panose="020F0502020204030204" pitchFamily="34" charset="0"/>
              </a:rPr>
              <a:t> </a:t>
            </a:r>
            <a:r>
              <a:rPr lang="it-IT" sz="1200" dirty="0" err="1">
                <a:effectLst/>
                <a:latin typeface="Calibri" panose="020F0502020204030204" pitchFamily="34" charset="0"/>
              </a:rPr>
              <a:t>could</a:t>
            </a:r>
            <a:r>
              <a:rPr lang="it-IT" sz="1200" dirty="0">
                <a:effectLst/>
                <a:latin typeface="Calibri" panose="020F0502020204030204" pitchFamily="34" charset="0"/>
              </a:rPr>
              <a:t> </a:t>
            </a:r>
            <a:r>
              <a:rPr lang="it-IT" sz="1200" dirty="0" err="1">
                <a:effectLst/>
                <a:latin typeface="Calibri" panose="020F0502020204030204" pitchFamily="34" charset="0"/>
              </a:rPr>
              <a:t>suffer</a:t>
            </a:r>
            <a:r>
              <a:rPr lang="it-IT" sz="1200" dirty="0">
                <a:effectLst/>
                <a:latin typeface="Calibri" panose="020F0502020204030204" pitchFamily="34" charset="0"/>
              </a:rPr>
              <a:t> </a:t>
            </a:r>
            <a:r>
              <a:rPr lang="it-IT" sz="1200" dirty="0" err="1">
                <a:effectLst/>
                <a:latin typeface="Calibri" panose="020F0502020204030204" pitchFamily="34" charset="0"/>
              </a:rPr>
              <a:t>disproportionately</a:t>
            </a:r>
            <a:r>
              <a:rPr lang="it-IT" sz="1200" dirty="0">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effectLst/>
              <a:latin typeface="Calibri" panose="020F0502020204030204" pitchFamily="34" charset="0"/>
            </a:endParaRPr>
          </a:p>
          <a:p>
            <a:r>
              <a:rPr lang="it-IT" sz="1200" dirty="0">
                <a:effectLst/>
                <a:latin typeface="Calibri" panose="020F0502020204030204" pitchFamily="34" charset="0"/>
              </a:rPr>
              <a:t>WE MIGHT START FROM ONE ASSUMPTION HARD TO DENY: </a:t>
            </a:r>
            <a:r>
              <a:rPr lang="it-IT" sz="1800" dirty="0">
                <a:effectLst/>
                <a:latin typeface="HelveticaNeue" panose="02000503000000020004" pitchFamily="2" charset="0"/>
              </a:rPr>
              <a:t>the </a:t>
            </a:r>
            <a:r>
              <a:rPr lang="it-IT" sz="1800" dirty="0" err="1">
                <a:effectLst/>
                <a:latin typeface="HelveticaNeue" panose="02000503000000020004" pitchFamily="2" charset="0"/>
              </a:rPr>
              <a:t>technological</a:t>
            </a:r>
            <a:r>
              <a:rPr lang="it-IT" sz="1800" dirty="0">
                <a:effectLst/>
                <a:latin typeface="HelveticaNeue" panose="02000503000000020004" pitchFamily="2" charset="0"/>
              </a:rPr>
              <a:t> </a:t>
            </a:r>
            <a:r>
              <a:rPr lang="it-IT" sz="1800" dirty="0" err="1">
                <a:effectLst/>
                <a:latin typeface="HelveticaNeue" panose="02000503000000020004" pitchFamily="2" charset="0"/>
              </a:rPr>
              <a:t>revolution</a:t>
            </a:r>
            <a:r>
              <a:rPr lang="it-IT" sz="1800" dirty="0">
                <a:effectLst/>
                <a:latin typeface="HelveticaNeue" panose="02000503000000020004" pitchFamily="2" charset="0"/>
              </a:rPr>
              <a:t> </a:t>
            </a:r>
            <a:r>
              <a:rPr lang="it-IT" sz="1800" dirty="0" err="1">
                <a:effectLst/>
                <a:latin typeface="HelveticaNeue" panose="02000503000000020004" pitchFamily="2" charset="0"/>
              </a:rPr>
              <a:t>is</a:t>
            </a:r>
            <a:r>
              <a:rPr lang="it-IT" sz="1800" dirty="0">
                <a:effectLst/>
                <a:latin typeface="HelveticaNeue" panose="02000503000000020004" pitchFamily="2" charset="0"/>
              </a:rPr>
              <a:t> </a:t>
            </a:r>
            <a:r>
              <a:rPr lang="it-IT" sz="1800" dirty="0" err="1">
                <a:effectLst/>
                <a:latin typeface="HelveticaNeue" panose="02000503000000020004" pitchFamily="2" charset="0"/>
              </a:rPr>
              <a:t>seriously</a:t>
            </a:r>
            <a:r>
              <a:rPr lang="it-IT" sz="1800" dirty="0">
                <a:effectLst/>
                <a:latin typeface="HelveticaNeue" panose="02000503000000020004" pitchFamily="2" charset="0"/>
              </a:rPr>
              <a:t> </a:t>
            </a:r>
            <a:r>
              <a:rPr lang="it-IT" sz="1800" dirty="0" err="1">
                <a:effectLst/>
                <a:latin typeface="HelveticaNeue" panose="02000503000000020004" pitchFamily="2" charset="0"/>
              </a:rPr>
              <a:t>increasing</a:t>
            </a:r>
            <a:r>
              <a:rPr lang="it-IT" sz="1800" dirty="0">
                <a:effectLst/>
                <a:latin typeface="HelveticaNeue" panose="02000503000000020004" pitchFamily="2" charset="0"/>
              </a:rPr>
              <a:t> </a:t>
            </a:r>
            <a:r>
              <a:rPr lang="it-IT" sz="1800" dirty="0" err="1">
                <a:effectLst/>
                <a:latin typeface="HelveticaNeue" panose="02000503000000020004" pitchFamily="2" charset="0"/>
              </a:rPr>
              <a:t>inequality</a:t>
            </a:r>
            <a:r>
              <a:rPr lang="it-IT" sz="1800" dirty="0">
                <a:effectLst/>
                <a:latin typeface="HelveticaNeue" panose="02000503000000020004" pitchFamily="2" charset="0"/>
              </a:rPr>
              <a:t>, with </a:t>
            </a:r>
            <a:endParaRPr lang="it-IT" dirty="0">
              <a:effectLst/>
            </a:endParaRPr>
          </a:p>
          <a:p>
            <a:r>
              <a:rPr lang="it-IT" sz="1800" dirty="0" err="1">
                <a:effectLst/>
                <a:latin typeface="HelveticaNeue" panose="02000503000000020004" pitchFamily="2" charset="0"/>
              </a:rPr>
              <a:t>profoundly</a:t>
            </a:r>
            <a:r>
              <a:rPr lang="it-IT" sz="1800" dirty="0">
                <a:effectLst/>
                <a:latin typeface="HelveticaNeue" panose="02000503000000020004" pitchFamily="2" charset="0"/>
              </a:rPr>
              <a:t> regressive </a:t>
            </a:r>
            <a:r>
              <a:rPr lang="it-IT" sz="1800" dirty="0" err="1">
                <a:effectLst/>
                <a:latin typeface="HelveticaNeue" panose="02000503000000020004" pitchFamily="2" charset="0"/>
              </a:rPr>
              <a:t>effects</a:t>
            </a:r>
            <a:r>
              <a:rPr lang="it-IT" sz="1800" dirty="0">
                <a:effectLst/>
                <a:latin typeface="HelveticaNeue" panose="02000503000000020004" pitchFamily="2" charset="0"/>
              </a:rPr>
              <a:t> on the </a:t>
            </a:r>
            <a:r>
              <a:rPr lang="it-IT" sz="1800" dirty="0" err="1">
                <a:effectLst/>
                <a:latin typeface="HelveticaNeue" panose="02000503000000020004" pitchFamily="2" charset="0"/>
              </a:rPr>
              <a:t>distribution</a:t>
            </a:r>
            <a:r>
              <a:rPr lang="it-IT" sz="1800" dirty="0">
                <a:effectLst/>
                <a:latin typeface="HelveticaNeue" panose="02000503000000020004" pitchFamily="2" charset="0"/>
              </a:rPr>
              <a:t> of </a:t>
            </a:r>
            <a:r>
              <a:rPr lang="it-IT" sz="1800" dirty="0" err="1">
                <a:effectLst/>
                <a:latin typeface="HelveticaNeue" panose="02000503000000020004" pitchFamily="2" charset="0"/>
              </a:rPr>
              <a:t>income</a:t>
            </a:r>
            <a:r>
              <a:rPr lang="it-IT" sz="1800" dirty="0">
                <a:effectLst/>
                <a:latin typeface="HelveticaNeue" panose="02000503000000020004" pitchFamily="2" charset="0"/>
              </a:rPr>
              <a:t>, first of </a:t>
            </a:r>
            <a:r>
              <a:rPr lang="it-IT" sz="1800" dirty="0" err="1">
                <a:effectLst/>
                <a:latin typeface="HelveticaNeue" panose="02000503000000020004" pitchFamily="2" charset="0"/>
              </a:rPr>
              <a:t>all</a:t>
            </a:r>
            <a:r>
              <a:rPr lang="it-IT" sz="1800" dirty="0">
                <a:effectLst/>
                <a:latin typeface="HelveticaNeue" panose="02000503000000020004" pitchFamily="2" charset="0"/>
              </a:rPr>
              <a:t> </a:t>
            </a:r>
            <a:r>
              <a:rPr lang="it-IT" sz="1800" dirty="0" err="1">
                <a:effectLst/>
                <a:latin typeface="HelveticaNeue" panose="02000503000000020004" pitchFamily="2" charset="0"/>
              </a:rPr>
              <a:t>because</a:t>
            </a:r>
            <a:r>
              <a:rPr lang="it-IT" sz="1800" dirty="0">
                <a:effectLst/>
                <a:latin typeface="HelveticaNeue" panose="02000503000000020004" pitchFamily="2" charset="0"/>
              </a:rPr>
              <a:t> </a:t>
            </a:r>
            <a:r>
              <a:rPr lang="it-IT" sz="1800" dirty="0" err="1">
                <a:effectLst/>
                <a:latin typeface="HelveticaNeue" panose="02000503000000020004" pitchFamily="2" charset="0"/>
              </a:rPr>
              <a:t>powerful</a:t>
            </a:r>
            <a:r>
              <a:rPr lang="it-IT" sz="1800" dirty="0">
                <a:effectLst/>
                <a:latin typeface="HelveticaNeue" panose="02000503000000020004" pitchFamily="2" charset="0"/>
              </a:rPr>
              <a:t> companies and </a:t>
            </a:r>
            <a:r>
              <a:rPr lang="it-IT" sz="1800" dirty="0" err="1">
                <a:effectLst/>
                <a:latin typeface="HelveticaNeue" panose="02000503000000020004" pitchFamily="2" charset="0"/>
              </a:rPr>
              <a:t>their</a:t>
            </a:r>
            <a:r>
              <a:rPr lang="it-IT" sz="1800" dirty="0">
                <a:effectLst/>
                <a:latin typeface="HelveticaNeue" panose="02000503000000020004" pitchFamily="2" charset="0"/>
              </a:rPr>
              <a:t> </a:t>
            </a:r>
            <a:r>
              <a:rPr lang="it-IT" sz="1800" dirty="0" err="1">
                <a:effectLst/>
                <a:latin typeface="HelveticaNeue" panose="02000503000000020004" pitchFamily="2" charset="0"/>
              </a:rPr>
              <a:t>owners</a:t>
            </a:r>
            <a:r>
              <a:rPr lang="it-IT" sz="1800" dirty="0">
                <a:effectLst/>
                <a:latin typeface="HelveticaNeue" panose="02000503000000020004" pitchFamily="2" charset="0"/>
              </a:rPr>
              <a:t> are </a:t>
            </a:r>
            <a:r>
              <a:rPr lang="it-IT" sz="1800" dirty="0" err="1">
                <a:effectLst/>
                <a:latin typeface="HelveticaNeue" panose="02000503000000020004" pitchFamily="2" charset="0"/>
              </a:rPr>
              <a:t>getting</a:t>
            </a:r>
            <a:r>
              <a:rPr lang="it-IT" sz="1800" dirty="0">
                <a:effectLst/>
                <a:latin typeface="HelveticaNeue" panose="02000503000000020004" pitchFamily="2" charset="0"/>
              </a:rPr>
              <a:t> the </a:t>
            </a:r>
            <a:r>
              <a:rPr lang="it-IT" sz="1800" dirty="0" err="1">
                <a:effectLst/>
                <a:latin typeface="HelveticaNeue" panose="02000503000000020004" pitchFamily="2" charset="0"/>
              </a:rPr>
              <a:t>bigger</a:t>
            </a:r>
            <a:r>
              <a:rPr lang="it-IT" sz="1800" dirty="0">
                <a:effectLst/>
                <a:latin typeface="HelveticaNeue" panose="02000503000000020004" pitchFamily="2" charset="0"/>
              </a:rPr>
              <a:t> slice of the cake. </a:t>
            </a:r>
            <a:endParaRPr lang="it-IT"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en-GB" dirty="0"/>
          </a:p>
        </p:txBody>
      </p:sp>
      <p:sp>
        <p:nvSpPr>
          <p:cNvPr id="4" name="Segnaposto numero diapositiva 3"/>
          <p:cNvSpPr>
            <a:spLocks noGrp="1"/>
          </p:cNvSpPr>
          <p:nvPr>
            <p:ph type="sldNum" sz="quarter" idx="5"/>
          </p:nvPr>
        </p:nvSpPr>
        <p:spPr/>
        <p:txBody>
          <a:bodyPr/>
          <a:lstStyle/>
          <a:p>
            <a:fld id="{14E537E9-53DD-3D4A-8053-2AFFA21790F6}" type="slidenum">
              <a:rPr lang="it-IT" smtClean="0"/>
              <a:t>3</a:t>
            </a:fld>
            <a:endParaRPr lang="it-IT"/>
          </a:p>
        </p:txBody>
      </p:sp>
    </p:spTree>
    <p:extLst>
      <p:ext uri="{BB962C8B-B14F-4D97-AF65-F5344CB8AC3E}">
        <p14:creationId xmlns:p14="http://schemas.microsoft.com/office/powerpoint/2010/main" val="206174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So far we have been used to consider work as the main means for social inclusion. Accordingly we have been used to target social protection to those who are unable to work mainly by social insurance, that is to say contributory schemes. </a:t>
            </a:r>
          </a:p>
          <a:p>
            <a:endParaRPr lang="en-GB" dirty="0"/>
          </a:p>
          <a:p>
            <a:r>
              <a:rPr lang="en-GB" dirty="0"/>
              <a:t>This reflects the work </a:t>
            </a:r>
            <a:r>
              <a:rPr lang="en-GB" dirty="0" err="1"/>
              <a:t>centered</a:t>
            </a:r>
            <a:r>
              <a:rPr lang="en-GB" dirty="0"/>
              <a:t> ethic of the XX century. However, work may be no longer for all. We have been assisting recently to jobless growths, giving raise to a large area of people and </a:t>
            </a:r>
            <a:r>
              <a:rPr lang="en-GB" dirty="0" err="1"/>
              <a:t>wokers</a:t>
            </a:r>
            <a:r>
              <a:rPr lang="en-GB" dirty="0"/>
              <a:t> in need but not covered by current systems, especially atypical workers, and especially those who are located outside the boundaries of traditional employment.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Workfare policies did not help. On the contrary they significantly contribute to the growing </a:t>
            </a:r>
            <a:r>
              <a:rPr lang="en-GB" dirty="0" err="1"/>
              <a:t>precarisation</a:t>
            </a:r>
            <a:r>
              <a:rPr lang="en-GB" dirty="0"/>
              <a:t> of work. Even in the wake of the digital revolution: i.e. gig-work. </a:t>
            </a:r>
            <a:r>
              <a:rPr lang="it-IT" sz="1800" dirty="0" err="1">
                <a:effectLst/>
                <a:latin typeface="HelveticaNeue" panose="02000503000000020004" pitchFamily="2" charset="0"/>
              </a:rPr>
              <a:t>Pushing</a:t>
            </a:r>
            <a:r>
              <a:rPr lang="it-IT" sz="1800" dirty="0">
                <a:effectLst/>
                <a:latin typeface="HelveticaNeue" panose="02000503000000020004" pitchFamily="2" charset="0"/>
              </a:rPr>
              <a:t> people </a:t>
            </a:r>
            <a:r>
              <a:rPr lang="it-IT" sz="1800" dirty="0" err="1">
                <a:effectLst/>
                <a:latin typeface="HelveticaNeue" panose="02000503000000020004" pitchFamily="2" charset="0"/>
              </a:rPr>
              <a:t>into</a:t>
            </a:r>
            <a:r>
              <a:rPr lang="it-IT" sz="1800" dirty="0">
                <a:effectLst/>
                <a:latin typeface="HelveticaNeue" panose="02000503000000020004" pitchFamily="2" charset="0"/>
              </a:rPr>
              <a:t> dead-end short-</a:t>
            </a:r>
            <a:r>
              <a:rPr lang="it-IT" sz="1800" dirty="0" err="1">
                <a:effectLst/>
                <a:latin typeface="HelveticaNeue" panose="02000503000000020004" pitchFamily="2" charset="0"/>
              </a:rPr>
              <a:t>term</a:t>
            </a:r>
            <a:r>
              <a:rPr lang="it-IT" sz="1800" dirty="0">
                <a:effectLst/>
                <a:latin typeface="HelveticaNeue" panose="02000503000000020004" pitchFamily="2" charset="0"/>
              </a:rPr>
              <a:t> jobs </a:t>
            </a:r>
            <a:r>
              <a:rPr lang="it-IT" sz="1800" dirty="0" err="1">
                <a:effectLst/>
                <a:latin typeface="HelveticaNeue" panose="02000503000000020004" pitchFamily="2" charset="0"/>
              </a:rPr>
              <a:t>disrupts</a:t>
            </a:r>
            <a:r>
              <a:rPr lang="it-IT" sz="1800" dirty="0">
                <a:effectLst/>
                <a:latin typeface="HelveticaNeue" panose="02000503000000020004" pitchFamily="2" charset="0"/>
              </a:rPr>
              <a:t> </a:t>
            </a:r>
            <a:r>
              <a:rPr lang="it-IT" sz="1800" dirty="0" err="1">
                <a:effectLst/>
                <a:latin typeface="HelveticaNeue" panose="02000503000000020004" pitchFamily="2" charset="0"/>
              </a:rPr>
              <a:t>their</a:t>
            </a:r>
            <a:r>
              <a:rPr lang="it-IT" sz="1800" dirty="0">
                <a:effectLst/>
                <a:latin typeface="HelveticaNeue" panose="02000503000000020004" pitchFamily="2" charset="0"/>
              </a:rPr>
              <a:t> </a:t>
            </a:r>
            <a:r>
              <a:rPr lang="it-IT" sz="1800" dirty="0" err="1">
                <a:effectLst/>
                <a:latin typeface="HelveticaNeue" panose="02000503000000020004" pitchFamily="2" charset="0"/>
              </a:rPr>
              <a:t>own</a:t>
            </a:r>
            <a:r>
              <a:rPr lang="it-IT" sz="1800" dirty="0">
                <a:effectLst/>
                <a:latin typeface="HelveticaNeue" panose="02000503000000020004" pitchFamily="2" charset="0"/>
              </a:rPr>
              <a:t> job </a:t>
            </a:r>
            <a:r>
              <a:rPr lang="it-IT" sz="1800" dirty="0" err="1">
                <a:effectLst/>
                <a:latin typeface="HelveticaNeue" panose="02000503000000020004" pitchFamily="2" charset="0"/>
              </a:rPr>
              <a:t>searching</a:t>
            </a:r>
            <a:r>
              <a:rPr lang="it-IT" sz="1800" dirty="0">
                <a:effectLst/>
                <a:latin typeface="HelveticaNeue" panose="02000503000000020004" pitchFamily="2" charset="0"/>
              </a:rPr>
              <a:t>, </a:t>
            </a:r>
            <a:r>
              <a:rPr lang="it-IT" sz="1800" dirty="0" err="1">
                <a:effectLst/>
                <a:latin typeface="HelveticaNeue" panose="02000503000000020004" pitchFamily="2" charset="0"/>
              </a:rPr>
              <a:t>studying</a:t>
            </a:r>
            <a:r>
              <a:rPr lang="it-IT" sz="1800" dirty="0">
                <a:effectLst/>
                <a:latin typeface="HelveticaNeue" panose="02000503000000020004" pitchFamily="2" charset="0"/>
              </a:rPr>
              <a:t> or training, </a:t>
            </a:r>
            <a:r>
              <a:rPr lang="it-IT" sz="1800" dirty="0" err="1">
                <a:effectLst/>
                <a:latin typeface="HelveticaNeue" panose="02000503000000020004" pitchFamily="2" charset="0"/>
              </a:rPr>
              <a:t>potentially</a:t>
            </a:r>
            <a:r>
              <a:rPr lang="it-IT" sz="1800" dirty="0">
                <a:effectLst/>
                <a:latin typeface="HelveticaNeue" panose="02000503000000020004" pitchFamily="2" charset="0"/>
              </a:rPr>
              <a:t> </a:t>
            </a:r>
            <a:r>
              <a:rPr lang="it-IT" sz="1800" dirty="0" err="1">
                <a:effectLst/>
                <a:latin typeface="HelveticaNeue" panose="02000503000000020004" pitchFamily="2" charset="0"/>
              </a:rPr>
              <a:t>reducing</a:t>
            </a:r>
            <a:r>
              <a:rPr lang="it-IT" sz="1800" dirty="0">
                <a:effectLst/>
                <a:latin typeface="HelveticaNeue" panose="02000503000000020004" pitchFamily="2" charset="0"/>
              </a:rPr>
              <a:t> </a:t>
            </a:r>
            <a:r>
              <a:rPr lang="it-IT" sz="1800" dirty="0" err="1">
                <a:effectLst/>
                <a:latin typeface="HelveticaNeue" panose="02000503000000020004" pitchFamily="2" charset="0"/>
              </a:rPr>
              <a:t>their</a:t>
            </a:r>
            <a:r>
              <a:rPr lang="it-IT" sz="1800" dirty="0">
                <a:effectLst/>
                <a:latin typeface="HelveticaNeue" panose="02000503000000020004" pitchFamily="2" charset="0"/>
              </a:rPr>
              <a:t> </a:t>
            </a:r>
            <a:r>
              <a:rPr lang="it-IT" sz="1800" dirty="0" err="1">
                <a:effectLst/>
                <a:latin typeface="HelveticaNeue" panose="02000503000000020004" pitchFamily="2" charset="0"/>
              </a:rPr>
              <a:t>ability</a:t>
            </a:r>
            <a:r>
              <a:rPr lang="it-IT" sz="1800" dirty="0">
                <a:effectLst/>
                <a:latin typeface="HelveticaNeue" panose="02000503000000020004" pitchFamily="2" charset="0"/>
              </a:rPr>
              <a:t> to </a:t>
            </a:r>
            <a:r>
              <a:rPr lang="it-IT" sz="1800" dirty="0" err="1">
                <a:effectLst/>
                <a:latin typeface="HelveticaNeue" panose="02000503000000020004" pitchFamily="2" charset="0"/>
              </a:rPr>
              <a:t>escape</a:t>
            </a:r>
            <a:r>
              <a:rPr lang="it-IT" sz="1800" dirty="0">
                <a:effectLst/>
                <a:latin typeface="HelveticaNeue" panose="02000503000000020004" pitchFamily="2" charset="0"/>
              </a:rPr>
              <a:t> from </a:t>
            </a:r>
            <a:r>
              <a:rPr lang="it-IT" sz="1800" dirty="0" err="1">
                <a:effectLst/>
                <a:latin typeface="HelveticaNeue" panose="02000503000000020004" pitchFamily="2" charset="0"/>
              </a:rPr>
              <a:t>poverty</a:t>
            </a:r>
            <a:r>
              <a:rPr lang="it-IT" sz="1800" dirty="0">
                <a:effectLst/>
                <a:latin typeface="HelveticaNeue" panose="02000503000000020004" pitchFamily="2" charset="0"/>
              </a:rPr>
              <a:t> and </a:t>
            </a:r>
            <a:r>
              <a:rPr lang="it-IT" sz="1800" dirty="0" err="1">
                <a:effectLst/>
                <a:latin typeface="HelveticaNeue" panose="02000503000000020004" pitchFamily="2" charset="0"/>
              </a:rPr>
              <a:t>economic</a:t>
            </a:r>
            <a:r>
              <a:rPr lang="it-IT" sz="1800" dirty="0">
                <a:effectLst/>
                <a:latin typeface="HelveticaNeue" panose="02000503000000020004" pitchFamily="2" charset="0"/>
              </a:rPr>
              <a:t> </a:t>
            </a:r>
            <a:r>
              <a:rPr lang="it-IT" sz="1800" dirty="0" err="1">
                <a:effectLst/>
                <a:latin typeface="HelveticaNeue" panose="02000503000000020004" pitchFamily="2" charset="0"/>
              </a:rPr>
              <a:t>insecurity</a:t>
            </a:r>
            <a:r>
              <a:rPr lang="it-IT" sz="1800" dirty="0">
                <a:effectLst/>
                <a:latin typeface="HelveticaNeue" panose="02000503000000020004" pitchFamily="2" charset="0"/>
              </a:rPr>
              <a:t>. </a:t>
            </a:r>
            <a:endParaRPr lang="it-IT" dirty="0">
              <a:effectLst/>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high time we realised that work </a:t>
            </a:r>
            <a:r>
              <a:rPr lang="en-GB" dirty="0" err="1"/>
              <a:t>centered</a:t>
            </a:r>
            <a:r>
              <a:rPr lang="en-GB" dirty="0"/>
              <a:t> idea of social inclusion and therefore income support based on Beveridge and </a:t>
            </a:r>
            <a:r>
              <a:rPr lang="en-GB" dirty="0" err="1"/>
              <a:t>Bismark</a:t>
            </a:r>
            <a:r>
              <a:rPr lang="en-GB" dirty="0"/>
              <a:t> </a:t>
            </a:r>
            <a:r>
              <a:rPr lang="en-GB" dirty="0" err="1"/>
              <a:t>modesl</a:t>
            </a:r>
            <a:r>
              <a:rPr lang="en-GB" dirty="0"/>
              <a:t> worked very well </a:t>
            </a:r>
            <a:r>
              <a:rPr lang="it-IT" sz="1800" dirty="0">
                <a:effectLst/>
                <a:latin typeface="HelveticaNeue" panose="02000503000000020004" pitchFamily="2" charset="0"/>
              </a:rPr>
              <a:t>Social insurance </a:t>
            </a:r>
            <a:r>
              <a:rPr lang="it-IT" sz="1800" dirty="0" err="1">
                <a:effectLst/>
                <a:latin typeface="HelveticaNeue" panose="02000503000000020004" pitchFamily="2" charset="0"/>
              </a:rPr>
              <a:t>worked</a:t>
            </a:r>
            <a:r>
              <a:rPr lang="it-IT" sz="1800" dirty="0">
                <a:effectLst/>
                <a:latin typeface="HelveticaNeue" panose="02000503000000020004" pitchFamily="2" charset="0"/>
              </a:rPr>
              <a:t> </a:t>
            </a:r>
            <a:r>
              <a:rPr lang="it-IT" sz="1800" dirty="0" err="1">
                <a:effectLst/>
                <a:latin typeface="HelveticaNeue" panose="02000503000000020004" pitchFamily="2" charset="0"/>
              </a:rPr>
              <a:t>adequately</a:t>
            </a:r>
            <a:r>
              <a:rPr lang="it-IT" sz="1800" dirty="0">
                <a:effectLst/>
                <a:latin typeface="HelveticaNeue" panose="02000503000000020004" pitchFamily="2" charset="0"/>
              </a:rPr>
              <a:t> in an economy </a:t>
            </a:r>
            <a:r>
              <a:rPr lang="it-IT" sz="1800" dirty="0" err="1">
                <a:effectLst/>
                <a:latin typeface="HelveticaNeue" panose="02000503000000020004" pitchFamily="2" charset="0"/>
              </a:rPr>
              <a:t>based</a:t>
            </a:r>
            <a:r>
              <a:rPr lang="it-IT" sz="1800" dirty="0">
                <a:effectLst/>
                <a:latin typeface="HelveticaNeue" panose="02000503000000020004" pitchFamily="2" charset="0"/>
              </a:rPr>
              <a:t> </a:t>
            </a:r>
            <a:r>
              <a:rPr lang="it-IT" sz="1800" dirty="0" err="1">
                <a:effectLst/>
                <a:latin typeface="HelveticaNeue" panose="02000503000000020004" pitchFamily="2" charset="0"/>
              </a:rPr>
              <a:t>largely</a:t>
            </a:r>
            <a:r>
              <a:rPr lang="it-IT" sz="1800" dirty="0">
                <a:effectLst/>
                <a:latin typeface="HelveticaNeue" panose="02000503000000020004" pitchFamily="2" charset="0"/>
              </a:rPr>
              <a:t> on </a:t>
            </a:r>
            <a:r>
              <a:rPr lang="it-IT" sz="1800" dirty="0" err="1">
                <a:effectLst/>
                <a:latin typeface="HelveticaNeue" panose="02000503000000020004" pitchFamily="2" charset="0"/>
              </a:rPr>
              <a:t>stable</a:t>
            </a:r>
            <a:r>
              <a:rPr lang="it-IT" sz="1800" dirty="0">
                <a:effectLst/>
                <a:latin typeface="HelveticaNeue" panose="02000503000000020004" pitchFamily="2" charset="0"/>
              </a:rPr>
              <a:t> industrial full-time </a:t>
            </a:r>
            <a:r>
              <a:rPr lang="it-IT" sz="1800" dirty="0" err="1">
                <a:effectLst/>
                <a:latin typeface="HelveticaNeue" panose="02000503000000020004" pitchFamily="2" charset="0"/>
              </a:rPr>
              <a:t>employment</a:t>
            </a:r>
            <a:r>
              <a:rPr lang="it-IT" sz="1800" dirty="0">
                <a:effectLst/>
                <a:latin typeface="HelveticaNeue" panose="02000503000000020004" pitchFamily="2" charset="0"/>
              </a:rPr>
              <a:t>. </a:t>
            </a:r>
            <a:r>
              <a:rPr lang="it-IT" sz="1800" dirty="0" err="1">
                <a:effectLst/>
                <a:latin typeface="HelveticaNeue" panose="02000503000000020004" pitchFamily="2" charset="0"/>
              </a:rPr>
              <a:t>They</a:t>
            </a:r>
            <a:r>
              <a:rPr lang="it-IT" sz="1800" dirty="0">
                <a:effectLst/>
                <a:latin typeface="HelveticaNeue" panose="02000503000000020004" pitchFamily="2" charset="0"/>
              </a:rPr>
              <a:t> </a:t>
            </a:r>
            <a:r>
              <a:rPr lang="en-GB" dirty="0"/>
              <a:t>do not work in open, flexible economies with a large scale of precariat., with volatile earnings, not able to build adequate contributory records.</a:t>
            </a:r>
          </a:p>
          <a:p>
            <a:endParaRPr lang="en-GB" dirty="0"/>
          </a:p>
          <a:p>
            <a:r>
              <a:rPr lang="en-GB" dirty="0"/>
              <a:t>More universal scheme are need. And to move there, we probably need to switch from the right to work as means for social inclusion to universal systems of income support based on social transfer.</a:t>
            </a:r>
          </a:p>
        </p:txBody>
      </p:sp>
      <p:sp>
        <p:nvSpPr>
          <p:cNvPr id="4" name="Segnaposto numero diapositiva 3"/>
          <p:cNvSpPr>
            <a:spLocks noGrp="1"/>
          </p:cNvSpPr>
          <p:nvPr>
            <p:ph type="sldNum" sz="quarter" idx="5"/>
          </p:nvPr>
        </p:nvSpPr>
        <p:spPr/>
        <p:txBody>
          <a:bodyPr/>
          <a:lstStyle/>
          <a:p>
            <a:fld id="{14E537E9-53DD-3D4A-8053-2AFFA21790F6}" type="slidenum">
              <a:rPr lang="it-IT" smtClean="0"/>
              <a:t>4</a:t>
            </a:fld>
            <a:endParaRPr lang="it-IT"/>
          </a:p>
        </p:txBody>
      </p:sp>
    </p:spTree>
    <p:extLst>
      <p:ext uri="{BB962C8B-B14F-4D97-AF65-F5344CB8AC3E}">
        <p14:creationId xmlns:p14="http://schemas.microsoft.com/office/powerpoint/2010/main" val="166265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4E537E9-53DD-3D4A-8053-2AFFA21790F6}" type="slidenum">
              <a:rPr lang="it-IT" smtClean="0"/>
              <a:t>5</a:t>
            </a:fld>
            <a:endParaRPr lang="it-IT"/>
          </a:p>
        </p:txBody>
      </p:sp>
    </p:spTree>
    <p:extLst>
      <p:ext uri="{BB962C8B-B14F-4D97-AF65-F5344CB8AC3E}">
        <p14:creationId xmlns:p14="http://schemas.microsoft.com/office/powerpoint/2010/main" val="401067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a:p>
            <a:endParaRPr lang="en-GB" dirty="0"/>
          </a:p>
        </p:txBody>
      </p:sp>
      <p:sp>
        <p:nvSpPr>
          <p:cNvPr id="4" name="Segnaposto numero diapositiva 3"/>
          <p:cNvSpPr>
            <a:spLocks noGrp="1"/>
          </p:cNvSpPr>
          <p:nvPr>
            <p:ph type="sldNum" sz="quarter" idx="5"/>
          </p:nvPr>
        </p:nvSpPr>
        <p:spPr/>
        <p:txBody>
          <a:bodyPr/>
          <a:lstStyle/>
          <a:p>
            <a:fld id="{14E537E9-53DD-3D4A-8053-2AFFA21790F6}" type="slidenum">
              <a:rPr lang="it-IT" smtClean="0"/>
              <a:t>6</a:t>
            </a:fld>
            <a:endParaRPr lang="it-IT"/>
          </a:p>
        </p:txBody>
      </p:sp>
    </p:spTree>
    <p:extLst>
      <p:ext uri="{BB962C8B-B14F-4D97-AF65-F5344CB8AC3E}">
        <p14:creationId xmlns:p14="http://schemas.microsoft.com/office/powerpoint/2010/main" val="297943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main schemes of </a:t>
            </a:r>
            <a:r>
              <a:rPr lang="it-IT" sz="1800" dirty="0">
                <a:effectLst/>
                <a:latin typeface="HelveticaNeue" panose="02000503000000020004" pitchFamily="2" charset="0"/>
              </a:rPr>
              <a:t>cash transfers to </a:t>
            </a:r>
            <a:r>
              <a:rPr lang="it-IT" sz="1800" dirty="0" err="1">
                <a:effectLst/>
                <a:latin typeface="HelveticaNeue" panose="02000503000000020004" pitchFamily="2" charset="0"/>
              </a:rPr>
              <a:t>households</a:t>
            </a:r>
            <a:r>
              <a:rPr lang="it-IT" sz="1800" dirty="0">
                <a:effectLst/>
                <a:latin typeface="HelveticaNeue" panose="02000503000000020004" pitchFamily="2" charset="0"/>
              </a:rPr>
              <a:t> </a:t>
            </a:r>
            <a:r>
              <a:rPr lang="it-IT" sz="1800" dirty="0" err="1">
                <a:effectLst/>
                <a:latin typeface="HelveticaNeue" panose="02000503000000020004" pitchFamily="2" charset="0"/>
              </a:rPr>
              <a:t>outside</a:t>
            </a:r>
            <a:r>
              <a:rPr lang="it-IT" sz="1800" dirty="0">
                <a:effectLst/>
                <a:latin typeface="HelveticaNeue" panose="02000503000000020004" pitchFamily="2" charset="0"/>
              </a:rPr>
              <a:t> of </a:t>
            </a:r>
            <a:r>
              <a:rPr lang="it-IT" sz="1800" dirty="0" err="1">
                <a:effectLst/>
                <a:latin typeface="HelveticaNeue" panose="02000503000000020004" pitchFamily="2" charset="0"/>
              </a:rPr>
              <a:t>any</a:t>
            </a:r>
            <a:r>
              <a:rPr lang="it-IT" sz="1800" dirty="0">
                <a:effectLst/>
                <a:latin typeface="HelveticaNeue" panose="02000503000000020004" pitchFamily="2" charset="0"/>
              </a:rPr>
              <a:t> social insurance </a:t>
            </a:r>
            <a:r>
              <a:rPr lang="it-IT" sz="1800" dirty="0" err="1">
                <a:effectLst/>
                <a:latin typeface="HelveticaNeue" panose="02000503000000020004" pitchFamily="2" charset="0"/>
              </a:rPr>
              <a:t>scheme</a:t>
            </a:r>
            <a:r>
              <a:rPr lang="it-IT" sz="1800" dirty="0">
                <a:effectLst/>
                <a:latin typeface="HelveticaNeue" panose="02000503000000020004" pitchFamily="2" charset="0"/>
              </a:rPr>
              <a:t> or </a:t>
            </a:r>
            <a:r>
              <a:rPr lang="it-IT" sz="1800" dirty="0" err="1">
                <a:effectLst/>
                <a:latin typeface="HelveticaNeue" panose="02000503000000020004" pitchFamily="2" charset="0"/>
              </a:rPr>
              <a:t>where</a:t>
            </a:r>
            <a:r>
              <a:rPr lang="it-IT" sz="1800" dirty="0">
                <a:effectLst/>
                <a:latin typeface="HelveticaNeue" panose="02000503000000020004" pitchFamily="2" charset="0"/>
              </a:rPr>
              <a:t> social insurance benefits are </a:t>
            </a:r>
            <a:r>
              <a:rPr lang="it-IT" sz="1800" dirty="0" err="1">
                <a:effectLst/>
                <a:latin typeface="HelveticaNeue" panose="02000503000000020004" pitchFamily="2" charset="0"/>
              </a:rPr>
              <a:t>not</a:t>
            </a:r>
            <a:r>
              <a:rPr lang="it-IT" sz="1800" dirty="0">
                <a:effectLst/>
                <a:latin typeface="HelveticaNeue" panose="02000503000000020004" pitchFamily="2" charset="0"/>
              </a:rPr>
              <a:t> </a:t>
            </a:r>
            <a:r>
              <a:rPr lang="it-IT" sz="1800" dirty="0" err="1">
                <a:effectLst/>
                <a:latin typeface="HelveticaNeue" panose="02000503000000020004" pitchFamily="2" charset="0"/>
              </a:rPr>
              <a:t>sufficient</a:t>
            </a:r>
            <a:r>
              <a:rPr lang="it-IT" sz="1800" dirty="0">
                <a:effectLst/>
                <a:latin typeface="HelveticaNeue" panose="02000503000000020004" pitchFamily="2" charset="0"/>
              </a:rPr>
              <a:t> to cover </a:t>
            </a:r>
            <a:r>
              <a:rPr lang="it-IT" sz="1800" dirty="0" err="1">
                <a:effectLst/>
                <a:latin typeface="HelveticaNeue" panose="02000503000000020004" pitchFamily="2" charset="0"/>
              </a:rPr>
              <a:t>basic</a:t>
            </a:r>
            <a:r>
              <a:rPr lang="it-IT" sz="1800" dirty="0">
                <a:effectLst/>
                <a:latin typeface="HelveticaNeue" panose="02000503000000020004" pitchFamily="2" charset="0"/>
              </a:rPr>
              <a:t> </a:t>
            </a:r>
            <a:r>
              <a:rPr lang="it-IT" sz="1800" dirty="0" err="1">
                <a:effectLst/>
                <a:latin typeface="HelveticaNeue" panose="02000503000000020004" pitchFamily="2" charset="0"/>
              </a:rPr>
              <a:t>needs</a:t>
            </a:r>
            <a:r>
              <a:rPr lang="it-IT" sz="1800" dirty="0">
                <a:effectLst/>
                <a:latin typeface="HelveticaNeue" panose="02000503000000020004" pitchFamily="2" charset="0"/>
              </a:rPr>
              <a:t> </a:t>
            </a:r>
            <a:r>
              <a:rPr lang="en-GB" dirty="0"/>
              <a:t>are GMI and UBI</a:t>
            </a:r>
          </a:p>
          <a:p>
            <a:endParaRPr lang="en-GB" dirty="0"/>
          </a:p>
        </p:txBody>
      </p:sp>
      <p:sp>
        <p:nvSpPr>
          <p:cNvPr id="4" name="Segnaposto numero diapositiva 3"/>
          <p:cNvSpPr>
            <a:spLocks noGrp="1"/>
          </p:cNvSpPr>
          <p:nvPr>
            <p:ph type="sldNum" sz="quarter" idx="5"/>
          </p:nvPr>
        </p:nvSpPr>
        <p:spPr/>
        <p:txBody>
          <a:bodyPr/>
          <a:lstStyle/>
          <a:p>
            <a:fld id="{14E537E9-53DD-3D4A-8053-2AFFA21790F6}" type="slidenum">
              <a:rPr lang="it-IT" smtClean="0"/>
              <a:t>7</a:t>
            </a:fld>
            <a:endParaRPr lang="it-IT"/>
          </a:p>
        </p:txBody>
      </p:sp>
    </p:spTree>
    <p:extLst>
      <p:ext uri="{BB962C8B-B14F-4D97-AF65-F5344CB8AC3E}">
        <p14:creationId xmlns:p14="http://schemas.microsoft.com/office/powerpoint/2010/main" val="179962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a:t>Stigmatizating</a:t>
            </a:r>
            <a:r>
              <a:rPr lang="en-GB" dirty="0"/>
              <a:t>: Separating us from them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HelveticaNeue" panose="02000503000000020004" pitchFamily="2" charset="0"/>
              </a:rPr>
              <a:t>Low take-up: </a:t>
            </a:r>
            <a:r>
              <a:rPr lang="it-IT" sz="1800" dirty="0" err="1">
                <a:effectLst/>
                <a:latin typeface="HelveticaNeue" panose="02000503000000020004" pitchFamily="2" charset="0"/>
              </a:rPr>
              <a:t>This</a:t>
            </a:r>
            <a:r>
              <a:rPr lang="it-IT" sz="1800" dirty="0">
                <a:effectLst/>
                <a:latin typeface="HelveticaNeue" panose="02000503000000020004" pitchFamily="2" charset="0"/>
              </a:rPr>
              <a:t> </a:t>
            </a:r>
            <a:r>
              <a:rPr lang="it-IT" sz="1800" dirty="0" err="1">
                <a:effectLst/>
                <a:latin typeface="HelveticaNeue" panose="02000503000000020004" pitchFamily="2" charset="0"/>
              </a:rPr>
              <a:t>is</a:t>
            </a:r>
            <a:r>
              <a:rPr lang="it-IT" sz="1800" dirty="0">
                <a:effectLst/>
                <a:latin typeface="HelveticaNeue" panose="02000503000000020004" pitchFamily="2" charset="0"/>
              </a:rPr>
              <a:t> due to a </a:t>
            </a:r>
            <a:r>
              <a:rPr lang="it-IT" sz="1800" dirty="0" err="1">
                <a:effectLst/>
                <a:latin typeface="HelveticaNeue" panose="02000503000000020004" pitchFamily="2" charset="0"/>
              </a:rPr>
              <a:t>reluctance</a:t>
            </a:r>
            <a:r>
              <a:rPr lang="it-IT" sz="1800" dirty="0">
                <a:effectLst/>
                <a:latin typeface="HelveticaNeue" panose="02000503000000020004" pitchFamily="2" charset="0"/>
              </a:rPr>
              <a:t> to claim, from </a:t>
            </a:r>
            <a:r>
              <a:rPr lang="it-IT" sz="1800" dirty="0" err="1">
                <a:effectLst/>
                <a:latin typeface="HelveticaNeue" panose="02000503000000020004" pitchFamily="2" charset="0"/>
              </a:rPr>
              <a:t>fear</a:t>
            </a:r>
            <a:r>
              <a:rPr lang="it-IT" sz="1800" dirty="0">
                <a:effectLst/>
                <a:latin typeface="HelveticaNeue" panose="02000503000000020004" pitchFamily="2" charset="0"/>
              </a:rPr>
              <a:t>, </a:t>
            </a:r>
            <a:r>
              <a:rPr lang="it-IT" sz="1800" dirty="0" err="1">
                <a:effectLst/>
                <a:latin typeface="HelveticaNeue" panose="02000503000000020004" pitchFamily="2" charset="0"/>
              </a:rPr>
              <a:t>shame</a:t>
            </a:r>
            <a:r>
              <a:rPr lang="it-IT" sz="1800" dirty="0">
                <a:effectLst/>
                <a:latin typeface="HelveticaNeue" panose="02000503000000020004" pitchFamily="2" charset="0"/>
              </a:rPr>
              <a:t> or </a:t>
            </a:r>
            <a:r>
              <a:rPr lang="it-IT" sz="1800" dirty="0" err="1">
                <a:effectLst/>
                <a:latin typeface="HelveticaNeue" panose="02000503000000020004" pitchFamily="2" charset="0"/>
              </a:rPr>
              <a:t>ignorance</a:t>
            </a:r>
            <a:r>
              <a:rPr lang="it-IT" sz="1800" dirty="0">
                <a:effectLst/>
                <a:latin typeface="HelveticaNeue" panose="02000503000000020004" pitchFamily="2" charset="0"/>
              </a:rPr>
              <a:t>, </a:t>
            </a:r>
            <a:r>
              <a:rPr lang="it-IT" sz="1800" dirty="0" err="1">
                <a:effectLst/>
                <a:latin typeface="HelveticaNeue" panose="02000503000000020004" pitchFamily="2" charset="0"/>
              </a:rPr>
              <a:t>mistakes</a:t>
            </a:r>
            <a:r>
              <a:rPr lang="it-IT" sz="1800" dirty="0">
                <a:effectLst/>
                <a:latin typeface="HelveticaNeue" panose="02000503000000020004" pitchFamily="2" charset="0"/>
              </a:rPr>
              <a:t> </a:t>
            </a:r>
            <a:endParaRPr lang="it-IT" dirty="0">
              <a:effectLst/>
            </a:endParaRPr>
          </a:p>
          <a:p>
            <a:endParaRPr lang="en-GB" dirty="0"/>
          </a:p>
          <a:p>
            <a:endParaRPr lang="en-GB" dirty="0"/>
          </a:p>
          <a:p>
            <a:r>
              <a:rPr lang="en-GB" dirty="0"/>
              <a:t>Singles get higher benefit than family when someone has a job</a:t>
            </a:r>
          </a:p>
        </p:txBody>
      </p:sp>
      <p:sp>
        <p:nvSpPr>
          <p:cNvPr id="4" name="Segnaposto numero diapositiva 3"/>
          <p:cNvSpPr>
            <a:spLocks noGrp="1"/>
          </p:cNvSpPr>
          <p:nvPr>
            <p:ph type="sldNum" sz="quarter" idx="5"/>
          </p:nvPr>
        </p:nvSpPr>
        <p:spPr/>
        <p:txBody>
          <a:bodyPr/>
          <a:lstStyle/>
          <a:p>
            <a:fld id="{14E537E9-53DD-3D4A-8053-2AFFA21790F6}" type="slidenum">
              <a:rPr lang="it-IT" smtClean="0"/>
              <a:t>8</a:t>
            </a:fld>
            <a:endParaRPr lang="it-IT"/>
          </a:p>
        </p:txBody>
      </p:sp>
    </p:spTree>
    <p:extLst>
      <p:ext uri="{BB962C8B-B14F-4D97-AF65-F5344CB8AC3E}">
        <p14:creationId xmlns:p14="http://schemas.microsoft.com/office/powerpoint/2010/main" val="149221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Therefore the choice between the various schemes of income support is just a matter of opportunity. UBI is just a matter of feasibility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Sharing the profits: </a:t>
            </a:r>
            <a:r>
              <a:rPr lang="it-IT" sz="1800" dirty="0">
                <a:effectLst/>
                <a:latin typeface="HelveticaNeue" panose="02000503000000020004" pitchFamily="2" charset="0"/>
              </a:rPr>
              <a:t>a </a:t>
            </a:r>
            <a:r>
              <a:rPr lang="it-IT" sz="1800" dirty="0" err="1">
                <a:effectLst/>
                <a:latin typeface="HelveticaNeue" panose="02000503000000020004" pitchFamily="2" charset="0"/>
              </a:rPr>
              <a:t>kind</a:t>
            </a:r>
            <a:r>
              <a:rPr lang="it-IT" sz="1800" dirty="0">
                <a:effectLst/>
                <a:latin typeface="HelveticaNeue" panose="02000503000000020004" pitchFamily="2" charset="0"/>
              </a:rPr>
              <a:t> of social </a:t>
            </a:r>
            <a:r>
              <a:rPr lang="it-IT" sz="1800" dirty="0" err="1">
                <a:effectLst/>
                <a:latin typeface="HelveticaNeue" panose="02000503000000020004" pitchFamily="2" charset="0"/>
              </a:rPr>
              <a:t>dividend</a:t>
            </a:r>
            <a:r>
              <a:rPr lang="it-IT" sz="1800" dirty="0">
                <a:effectLst/>
                <a:latin typeface="HelveticaNeue" panose="02000503000000020004" pitchFamily="2" charset="0"/>
              </a:rPr>
              <a:t> </a:t>
            </a:r>
            <a:r>
              <a:rPr lang="it-IT" sz="1800" dirty="0" err="1">
                <a:effectLst/>
                <a:latin typeface="HelveticaNeue" panose="02000503000000020004" pitchFamily="2" charset="0"/>
              </a:rPr>
              <a:t>paid</a:t>
            </a:r>
            <a:r>
              <a:rPr lang="it-IT" sz="1800" dirty="0">
                <a:effectLst/>
                <a:latin typeface="HelveticaNeue" panose="02000503000000020004" pitchFamily="2" charset="0"/>
              </a:rPr>
              <a:t> from the </a:t>
            </a:r>
            <a:r>
              <a:rPr lang="it-IT" sz="1800" dirty="0" err="1">
                <a:effectLst/>
                <a:latin typeface="HelveticaNeue" panose="02000503000000020004" pitchFamily="2" charset="0"/>
              </a:rPr>
              <a:t>collective</a:t>
            </a:r>
            <a:r>
              <a:rPr lang="it-IT" sz="1800" dirty="0">
                <a:effectLst/>
                <a:latin typeface="HelveticaNeue" panose="02000503000000020004" pitchFamily="2" charset="0"/>
              </a:rPr>
              <a:t> </a:t>
            </a:r>
            <a:r>
              <a:rPr lang="it-IT" sz="1800" dirty="0" err="1">
                <a:effectLst/>
                <a:latin typeface="HelveticaNeue" panose="02000503000000020004" pitchFamily="2" charset="0"/>
              </a:rPr>
              <a:t>wealth</a:t>
            </a:r>
            <a:r>
              <a:rPr lang="it-IT" sz="1800" dirty="0">
                <a:effectLst/>
                <a:latin typeface="HelveticaNeue" panose="02000503000000020004" pitchFamily="2" charset="0"/>
              </a:rPr>
              <a:t> of society</a:t>
            </a:r>
            <a:endParaRPr lang="en-GB" dirty="0"/>
          </a:p>
        </p:txBody>
      </p:sp>
      <p:sp>
        <p:nvSpPr>
          <p:cNvPr id="4" name="Segnaposto numero diapositiva 3"/>
          <p:cNvSpPr>
            <a:spLocks noGrp="1"/>
          </p:cNvSpPr>
          <p:nvPr>
            <p:ph type="sldNum" sz="quarter" idx="5"/>
          </p:nvPr>
        </p:nvSpPr>
        <p:spPr/>
        <p:txBody>
          <a:bodyPr/>
          <a:lstStyle/>
          <a:p>
            <a:fld id="{14E537E9-53DD-3D4A-8053-2AFFA21790F6}" type="slidenum">
              <a:rPr lang="it-IT" smtClean="0"/>
              <a:t>9</a:t>
            </a:fld>
            <a:endParaRPr lang="it-IT"/>
          </a:p>
        </p:txBody>
      </p:sp>
    </p:spTree>
    <p:extLst>
      <p:ext uri="{BB962C8B-B14F-4D97-AF65-F5344CB8AC3E}">
        <p14:creationId xmlns:p14="http://schemas.microsoft.com/office/powerpoint/2010/main" val="66552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536405"/>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2010936"/>
            <a:ext cx="2942994" cy="2081457"/>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magine 4"/>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7800477" y="5933690"/>
            <a:ext cx="1308027" cy="879686"/>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pic>
        <p:nvPicPr>
          <p:cNvPr id="6" name="Immagin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852" y="548680"/>
            <a:ext cx="2664296" cy="1884345"/>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3417558" y="5210258"/>
            <a:ext cx="5256212" cy="1271756"/>
          </a:xfrm>
        </p:spPr>
        <p:txBody>
          <a:bodyPr lIns="91440" tIns="45720" rIns="91440" bIns="45720" anchor="t"/>
          <a:lstStyle/>
          <a:p>
            <a:r>
              <a:rPr lang="it-IT" sz="1800" b="0">
                <a:cs typeface="Calibri" panose="020F0502020204030204" pitchFamily="34" charset="0"/>
              </a:rPr>
              <a:t>Emanuele </a:t>
            </a:r>
            <a:r>
              <a:rPr lang="it-IT" sz="1800" b="0" dirty="0">
                <a:cs typeface="Calibri" panose="020F0502020204030204" pitchFamily="34" charset="0"/>
              </a:rPr>
              <a:t>Menegatti</a:t>
            </a:r>
          </a:p>
          <a:p>
            <a:r>
              <a:rPr lang="it-IT" sz="1800" b="0" dirty="0" err="1">
                <a:cs typeface="Calibri" panose="020F0502020204030204" pitchFamily="34" charset="0"/>
              </a:rPr>
              <a:t>e.menegatti@unibo.it</a:t>
            </a:r>
            <a:endParaRPr lang="it-IT" sz="1800" b="0" dirty="0">
              <a:cs typeface="Calibri" panose="020F0502020204030204" pitchFamily="34" charset="0"/>
            </a:endParaRPr>
          </a:p>
        </p:txBody>
      </p:sp>
      <p:sp>
        <p:nvSpPr>
          <p:cNvPr id="4" name="Segnaposto testo 1">
            <a:extLst>
              <a:ext uri="{FF2B5EF4-FFF2-40B4-BE49-F238E27FC236}">
                <a16:creationId xmlns:a16="http://schemas.microsoft.com/office/drawing/2014/main" id="{99304ABA-FB91-46FC-B4B4-E246EDBB6B97}"/>
              </a:ext>
            </a:extLst>
          </p:cNvPr>
          <p:cNvSpPr txBox="1">
            <a:spLocks/>
          </p:cNvSpPr>
          <p:nvPr/>
        </p:nvSpPr>
        <p:spPr>
          <a:xfrm>
            <a:off x="3417558" y="4509120"/>
            <a:ext cx="5544616" cy="1337016"/>
          </a:xfrm>
          <a:prstGeom prst="rect">
            <a:avLst/>
          </a:prstGeom>
        </p:spPr>
        <p:txBody>
          <a:bodyPr anchor="ctr" anchorCtr="0"/>
          <a:lstStyle>
            <a:lvl1pPr marL="0" indent="0" algn="l" defTabSz="914400" rtl="0" eaLnBrk="1" latinLnBrk="0" hangingPunct="1">
              <a:spcBef>
                <a:spcPct val="20000"/>
              </a:spcBef>
              <a:buFont typeface="Arial" panose="020B0604020202020204" pitchFamily="34" charset="0"/>
              <a:buNone/>
              <a:defRPr sz="3600" b="1" kern="120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it-IT" sz="2700" dirty="0">
              <a:latin typeface="Calibri Light" panose="020F0302020204030204" pitchFamily="34" charset="0"/>
              <a:cs typeface="Calibri Light" panose="020F0302020204030204" pitchFamily="34" charset="0"/>
            </a:endParaRPr>
          </a:p>
        </p:txBody>
      </p:sp>
      <p:sp>
        <p:nvSpPr>
          <p:cNvPr id="5" name="Segnaposto testo 1">
            <a:extLst>
              <a:ext uri="{FF2B5EF4-FFF2-40B4-BE49-F238E27FC236}">
                <a16:creationId xmlns:a16="http://schemas.microsoft.com/office/drawing/2014/main" id="{FC9CA6DB-0B8C-353F-B6AC-807CEFDE792A}"/>
              </a:ext>
            </a:extLst>
          </p:cNvPr>
          <p:cNvSpPr txBox="1">
            <a:spLocks/>
          </p:cNvSpPr>
          <p:nvPr/>
        </p:nvSpPr>
        <p:spPr>
          <a:xfrm>
            <a:off x="3851920" y="2153027"/>
            <a:ext cx="5544616" cy="1337016"/>
          </a:xfrm>
          <a:prstGeom prst="rect">
            <a:avLst/>
          </a:prstGeom>
        </p:spPr>
        <p:txBody>
          <a:bodyPr anchor="ctr" anchorCtr="0"/>
          <a:lstStyle>
            <a:lvl1pPr marL="0" indent="0" algn="l" defTabSz="914400" rtl="0" eaLnBrk="1" latinLnBrk="0" hangingPunct="1">
              <a:spcBef>
                <a:spcPct val="20000"/>
              </a:spcBef>
              <a:buFont typeface="Arial" panose="020B0604020202020204" pitchFamily="34" charset="0"/>
              <a:buNone/>
              <a:defRPr sz="3600" b="1" kern="120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3200" dirty="0">
              <a:cs typeface="Calibri Light" panose="020F0302020204030204" pitchFamily="34" charset="0"/>
            </a:endParaRPr>
          </a:p>
          <a:p>
            <a:r>
              <a:rPr lang="it-IT" sz="3200" dirty="0" err="1"/>
              <a:t>Searching</a:t>
            </a:r>
            <a:r>
              <a:rPr lang="it-IT" sz="3200" dirty="0"/>
              <a:t> for digital </a:t>
            </a:r>
            <a:r>
              <a:rPr lang="it-IT" sz="3200" dirty="0" err="1"/>
              <a:t>sustainability</a:t>
            </a:r>
            <a:r>
              <a:rPr lang="it-IT" sz="3200" dirty="0"/>
              <a:t>: </a:t>
            </a:r>
          </a:p>
          <a:p>
            <a:r>
              <a:rPr lang="it-IT" sz="3200" dirty="0"/>
              <a:t>From the </a:t>
            </a:r>
            <a:r>
              <a:rPr lang="it-IT" sz="3200" dirty="0" err="1"/>
              <a:t>right</a:t>
            </a:r>
            <a:r>
              <a:rPr lang="it-IT" sz="3200" dirty="0"/>
              <a:t> to work to the </a:t>
            </a:r>
            <a:r>
              <a:rPr lang="it-IT" sz="3200" dirty="0" err="1"/>
              <a:t>right</a:t>
            </a:r>
            <a:r>
              <a:rPr lang="it-IT" sz="3200" dirty="0"/>
              <a:t> to a </a:t>
            </a:r>
            <a:r>
              <a:rPr lang="it-IT" sz="3200" dirty="0" err="1"/>
              <a:t>decent</a:t>
            </a:r>
            <a:r>
              <a:rPr lang="it-IT" sz="3200" dirty="0"/>
              <a:t> </a:t>
            </a:r>
            <a:r>
              <a:rPr lang="it-IT" sz="3200" dirty="0" err="1"/>
              <a:t>income</a:t>
            </a:r>
            <a:r>
              <a:rPr lang="it-IT" sz="3200" dirty="0"/>
              <a:t> </a:t>
            </a:r>
          </a:p>
          <a:p>
            <a:endParaRPr lang="en-GB" sz="3200" dirty="0">
              <a:cs typeface="Calibri Light" panose="020F0302020204030204" pitchFamily="34" charset="0"/>
            </a:endParaRPr>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56A562B-BA43-6EF3-BC83-B7E170562C52}"/>
              </a:ext>
            </a:extLst>
          </p:cNvPr>
          <p:cNvSpPr txBox="1"/>
          <p:nvPr/>
        </p:nvSpPr>
        <p:spPr>
          <a:xfrm>
            <a:off x="2771800" y="260648"/>
            <a:ext cx="3240360"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200" dirty="0"/>
              <a:t>Arguments against</a:t>
            </a:r>
          </a:p>
        </p:txBody>
      </p:sp>
      <p:sp>
        <p:nvSpPr>
          <p:cNvPr id="5" name="CasellaDiTesto 4">
            <a:extLst>
              <a:ext uri="{FF2B5EF4-FFF2-40B4-BE49-F238E27FC236}">
                <a16:creationId xmlns:a16="http://schemas.microsoft.com/office/drawing/2014/main" id="{7FBCD5EE-EAD8-D559-5613-5A67A3E807BC}"/>
              </a:ext>
            </a:extLst>
          </p:cNvPr>
          <p:cNvSpPr txBox="1"/>
          <p:nvPr/>
        </p:nvSpPr>
        <p:spPr>
          <a:xfrm>
            <a:off x="179512" y="1564049"/>
            <a:ext cx="24482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t>Unaffordable </a:t>
            </a:r>
          </a:p>
        </p:txBody>
      </p:sp>
      <p:sp>
        <p:nvSpPr>
          <p:cNvPr id="7" name="CasellaDiTesto 6">
            <a:extLst>
              <a:ext uri="{FF2B5EF4-FFF2-40B4-BE49-F238E27FC236}">
                <a16:creationId xmlns:a16="http://schemas.microsoft.com/office/drawing/2014/main" id="{6DAA6415-720F-9214-CDE2-F697A6796ED0}"/>
              </a:ext>
            </a:extLst>
          </p:cNvPr>
          <p:cNvSpPr txBox="1"/>
          <p:nvPr/>
        </p:nvSpPr>
        <p:spPr>
          <a:xfrm>
            <a:off x="179512" y="3105834"/>
            <a:ext cx="244827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t>Negative incentives to work</a:t>
            </a:r>
          </a:p>
        </p:txBody>
      </p:sp>
      <p:sp>
        <p:nvSpPr>
          <p:cNvPr id="8" name="CasellaDiTesto 7">
            <a:extLst>
              <a:ext uri="{FF2B5EF4-FFF2-40B4-BE49-F238E27FC236}">
                <a16:creationId xmlns:a16="http://schemas.microsoft.com/office/drawing/2014/main" id="{4305BEAF-42D2-0ACA-D722-09B5AC345393}"/>
              </a:ext>
            </a:extLst>
          </p:cNvPr>
          <p:cNvSpPr txBox="1"/>
          <p:nvPr/>
        </p:nvSpPr>
        <p:spPr>
          <a:xfrm>
            <a:off x="4283968" y="1148551"/>
            <a:ext cx="388843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Replaces most of social security schemes and grants savings from removal of means testing and behaviour conditions. </a:t>
            </a:r>
          </a:p>
        </p:txBody>
      </p:sp>
      <p:sp>
        <p:nvSpPr>
          <p:cNvPr id="9" name="CasellaDiTesto 8">
            <a:extLst>
              <a:ext uri="{FF2B5EF4-FFF2-40B4-BE49-F238E27FC236}">
                <a16:creationId xmlns:a16="http://schemas.microsoft.com/office/drawing/2014/main" id="{71C67C03-73CE-8D7B-0AAA-34B959D1531F}"/>
              </a:ext>
            </a:extLst>
          </p:cNvPr>
          <p:cNvSpPr txBox="1"/>
          <p:nvPr/>
        </p:nvSpPr>
        <p:spPr>
          <a:xfrm>
            <a:off x="4263644" y="2867718"/>
            <a:ext cx="388843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Most people want to earn more if they could</a:t>
            </a:r>
          </a:p>
          <a:p>
            <a:r>
              <a:rPr lang="en-GB" dirty="0"/>
              <a:t>Empirical analyses confirm that UBI does not reduce the labour supply</a:t>
            </a:r>
          </a:p>
        </p:txBody>
      </p:sp>
      <p:sp>
        <p:nvSpPr>
          <p:cNvPr id="10" name="CasellaDiTesto 9">
            <a:extLst>
              <a:ext uri="{FF2B5EF4-FFF2-40B4-BE49-F238E27FC236}">
                <a16:creationId xmlns:a16="http://schemas.microsoft.com/office/drawing/2014/main" id="{1C68A640-60DF-B35C-1840-BC51964F9945}"/>
              </a:ext>
            </a:extLst>
          </p:cNvPr>
          <p:cNvSpPr txBox="1"/>
          <p:nvPr/>
        </p:nvSpPr>
        <p:spPr>
          <a:xfrm>
            <a:off x="323528" y="5007878"/>
            <a:ext cx="244827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dirty="0"/>
              <a:t>Something for nothing</a:t>
            </a:r>
          </a:p>
        </p:txBody>
      </p:sp>
      <p:sp>
        <p:nvSpPr>
          <p:cNvPr id="11" name="CasellaDiTesto 10">
            <a:extLst>
              <a:ext uri="{FF2B5EF4-FFF2-40B4-BE49-F238E27FC236}">
                <a16:creationId xmlns:a16="http://schemas.microsoft.com/office/drawing/2014/main" id="{FA5787C7-CA69-E8DF-15AF-0705DC9430E2}"/>
              </a:ext>
            </a:extLst>
          </p:cNvPr>
          <p:cNvSpPr txBox="1"/>
          <p:nvPr/>
        </p:nvSpPr>
        <p:spPr>
          <a:xfrm>
            <a:off x="4283970" y="4619962"/>
            <a:ext cx="388843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Many people on BI would be engaged in non-remunerated activities still providing a contribution to society</a:t>
            </a:r>
          </a:p>
        </p:txBody>
      </p:sp>
    </p:spTree>
    <p:extLst>
      <p:ext uri="{BB962C8B-B14F-4D97-AF65-F5344CB8AC3E}">
        <p14:creationId xmlns:p14="http://schemas.microsoft.com/office/powerpoint/2010/main" val="239127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350FC2A-8BFF-C216-1442-D0442FCD3123}"/>
              </a:ext>
            </a:extLst>
          </p:cNvPr>
          <p:cNvSpPr>
            <a:spLocks noGrp="1"/>
          </p:cNvSpPr>
          <p:nvPr>
            <p:ph type="body" sz="quarter" idx="10"/>
          </p:nvPr>
        </p:nvSpPr>
        <p:spPr/>
        <p:txBody>
          <a:bodyPr/>
          <a:lstStyle/>
          <a:p>
            <a:pPr algn="ctr"/>
            <a:r>
              <a:rPr lang="en-GB" dirty="0"/>
              <a:t>Is it politically feasible?</a:t>
            </a:r>
          </a:p>
        </p:txBody>
      </p:sp>
      <p:sp>
        <p:nvSpPr>
          <p:cNvPr id="4" name="CasellaDiTesto 3">
            <a:extLst>
              <a:ext uri="{FF2B5EF4-FFF2-40B4-BE49-F238E27FC236}">
                <a16:creationId xmlns:a16="http://schemas.microsoft.com/office/drawing/2014/main" id="{77CE3F3E-B03B-EBE4-F0C5-0E1B1C0A7E84}"/>
              </a:ext>
            </a:extLst>
          </p:cNvPr>
          <p:cNvSpPr txBox="1"/>
          <p:nvPr/>
        </p:nvSpPr>
        <p:spPr>
          <a:xfrm>
            <a:off x="683568" y="2060848"/>
            <a:ext cx="777686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t>UBI is gaining momentum </a:t>
            </a:r>
          </a:p>
          <a:p>
            <a:endParaRPr lang="en-GB" dirty="0"/>
          </a:p>
          <a:p>
            <a:r>
              <a:rPr lang="en-GB" dirty="0"/>
              <a:t>Massive cash transfer in pandemic times showed the benefit of an economic stabilizer</a:t>
            </a:r>
          </a:p>
          <a:p>
            <a:endParaRPr lang="en-GB" dirty="0"/>
          </a:p>
          <a:p>
            <a:r>
              <a:rPr lang="en-GB" dirty="0"/>
              <a:t>It has become nowadays rather clear the inadequacy of schemes of social insurance</a:t>
            </a:r>
          </a:p>
          <a:p>
            <a:endParaRPr lang="en-GB" dirty="0"/>
          </a:p>
          <a:p>
            <a:r>
              <a:rPr lang="en-GB" dirty="0"/>
              <a:t>New political parties and old established parties are increasingly embracing UBI</a:t>
            </a:r>
          </a:p>
          <a:p>
            <a:endParaRPr lang="en-GB" dirty="0"/>
          </a:p>
        </p:txBody>
      </p:sp>
    </p:spTree>
    <p:extLst>
      <p:ext uri="{BB962C8B-B14F-4D97-AF65-F5344CB8AC3E}">
        <p14:creationId xmlns:p14="http://schemas.microsoft.com/office/powerpoint/2010/main" val="426030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68CE878-872F-BD59-663A-4BB112552377}"/>
              </a:ext>
            </a:extLst>
          </p:cNvPr>
          <p:cNvPicPr>
            <a:picLocks noChangeAspect="1"/>
          </p:cNvPicPr>
          <p:nvPr/>
        </p:nvPicPr>
        <p:blipFill>
          <a:blip r:embed="rId3"/>
          <a:stretch>
            <a:fillRect/>
          </a:stretch>
        </p:blipFill>
        <p:spPr>
          <a:xfrm>
            <a:off x="2411760" y="1666902"/>
            <a:ext cx="3995936" cy="3303307"/>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E6D536DC-9C7A-55CC-D440-B56C3FDC5EE0}"/>
              </a:ext>
            </a:extLst>
          </p:cNvPr>
          <p:cNvPicPr>
            <a:picLocks noChangeAspect="1"/>
          </p:cNvPicPr>
          <p:nvPr/>
        </p:nvPicPr>
        <p:blipFill>
          <a:blip r:embed="rId4"/>
          <a:stretch>
            <a:fillRect/>
          </a:stretch>
        </p:blipFill>
        <p:spPr>
          <a:xfrm>
            <a:off x="179512" y="160617"/>
            <a:ext cx="2376264" cy="3603566"/>
          </a:xfrm>
          <a:prstGeom prst="rect">
            <a:avLst/>
          </a:prstGeom>
        </p:spPr>
      </p:pic>
      <p:sp>
        <p:nvSpPr>
          <p:cNvPr id="6" name="CasellaDiTesto 5">
            <a:extLst>
              <a:ext uri="{FF2B5EF4-FFF2-40B4-BE49-F238E27FC236}">
                <a16:creationId xmlns:a16="http://schemas.microsoft.com/office/drawing/2014/main" id="{8A5BB475-21FC-132E-8163-BFE6E86BB493}"/>
              </a:ext>
            </a:extLst>
          </p:cNvPr>
          <p:cNvSpPr txBox="1"/>
          <p:nvPr/>
        </p:nvSpPr>
        <p:spPr>
          <a:xfrm>
            <a:off x="2771800" y="296512"/>
            <a:ext cx="5580619"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chemeClr val="tx1"/>
                </a:solidFill>
              </a:rPr>
              <a:t>“47 per cent of total US employment  is at risk of automation over some unspecified number of years”</a:t>
            </a:r>
          </a:p>
          <a:p>
            <a:endParaRPr lang="en-GB" dirty="0">
              <a:solidFill>
                <a:schemeClr val="tx1"/>
              </a:solidFill>
            </a:endParaRPr>
          </a:p>
          <a:p>
            <a:r>
              <a:rPr lang="en-GB" sz="1400" dirty="0">
                <a:solidFill>
                  <a:schemeClr val="tx1"/>
                </a:solidFill>
              </a:rPr>
              <a:t>Frey and Osborne (2017)</a:t>
            </a:r>
            <a:endParaRPr lang="en-GB" dirty="0">
              <a:solidFill>
                <a:schemeClr val="tx1"/>
              </a:solidFill>
            </a:endParaRPr>
          </a:p>
        </p:txBody>
      </p:sp>
      <p:sp>
        <p:nvSpPr>
          <p:cNvPr id="7" name="CasellaDiTesto 6">
            <a:extLst>
              <a:ext uri="{FF2B5EF4-FFF2-40B4-BE49-F238E27FC236}">
                <a16:creationId xmlns:a16="http://schemas.microsoft.com/office/drawing/2014/main" id="{EDCEF5A9-80C1-FAE1-BFA8-7A92BE423C4F}"/>
              </a:ext>
            </a:extLst>
          </p:cNvPr>
          <p:cNvSpPr txBox="1"/>
          <p:nvPr/>
        </p:nvSpPr>
        <p:spPr>
          <a:xfrm>
            <a:off x="4121948" y="5361159"/>
            <a:ext cx="373703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i="0" u="none" strike="noStrike">
                <a:effectLst/>
                <a:latin typeface="Inter"/>
              </a:rPr>
              <a:t>26% GDP growth in China and a 14% boost of GDP in North America by 2030.</a:t>
            </a:r>
          </a:p>
          <a:p>
            <a:pPr algn="l"/>
            <a:r>
              <a:rPr lang="en-GB" b="0" i="1" u="none" strike="noStrike">
                <a:solidFill>
                  <a:srgbClr val="304F60"/>
                </a:solidFill>
                <a:effectLst/>
                <a:latin typeface="Inter"/>
              </a:rPr>
              <a:t>(Source: PwC)</a:t>
            </a:r>
            <a:endParaRPr lang="en-GB" b="0" i="0" u="none" strike="noStrike">
              <a:solidFill>
                <a:srgbClr val="304F60"/>
              </a:solidFill>
              <a:effectLst/>
              <a:latin typeface="Inter"/>
            </a:endParaRPr>
          </a:p>
        </p:txBody>
      </p:sp>
      <p:sp>
        <p:nvSpPr>
          <p:cNvPr id="8" name="CasellaDiTesto 7">
            <a:extLst>
              <a:ext uri="{FF2B5EF4-FFF2-40B4-BE49-F238E27FC236}">
                <a16:creationId xmlns:a16="http://schemas.microsoft.com/office/drawing/2014/main" id="{7252E9C0-58FC-23C5-3022-ABDE6B1A8426}"/>
              </a:ext>
            </a:extLst>
          </p:cNvPr>
          <p:cNvSpPr txBox="1"/>
          <p:nvPr/>
        </p:nvSpPr>
        <p:spPr>
          <a:xfrm>
            <a:off x="179512" y="5361159"/>
            <a:ext cx="379842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GB" i="0" u="none" strike="noStrike">
                <a:effectLst/>
                <a:latin typeface="Inter"/>
              </a:rPr>
              <a:t>“Artificial Intelligence (AI) will create as many jobs in the UK as it will displace over the next 20 years”</a:t>
            </a:r>
          </a:p>
          <a:p>
            <a:pPr algn="l"/>
            <a:r>
              <a:rPr lang="en-GB" b="0" i="1" u="none" strike="noStrike">
                <a:solidFill>
                  <a:srgbClr val="304F60"/>
                </a:solidFill>
                <a:effectLst/>
                <a:latin typeface="Inter"/>
              </a:rPr>
              <a:t>(Source: BBC)</a:t>
            </a:r>
            <a:endParaRPr lang="en-GB"/>
          </a:p>
        </p:txBody>
      </p:sp>
    </p:spTree>
    <p:extLst>
      <p:ext uri="{BB962C8B-B14F-4D97-AF65-F5344CB8AC3E}">
        <p14:creationId xmlns:p14="http://schemas.microsoft.com/office/powerpoint/2010/main" val="9163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1">
            <a:extLst>
              <a:ext uri="{FF2B5EF4-FFF2-40B4-BE49-F238E27FC236}">
                <a16:creationId xmlns:a16="http://schemas.microsoft.com/office/drawing/2014/main" id="{C5F148BB-DE79-7791-BC02-ECCB705415C6}"/>
              </a:ext>
            </a:extLst>
          </p:cNvPr>
          <p:cNvSpPr>
            <a:spLocks noGrp="1"/>
          </p:cNvSpPr>
          <p:nvPr>
            <p:ph type="body" sz="quarter" idx="10"/>
          </p:nvPr>
        </p:nvSpPr>
        <p:spPr>
          <a:xfrm>
            <a:off x="395288" y="476673"/>
            <a:ext cx="8424862" cy="648071"/>
          </a:xfrm>
        </p:spPr>
        <p:txBody>
          <a:bodyPr/>
          <a:lstStyle/>
          <a:p>
            <a:pPr algn="ctr"/>
            <a:r>
              <a:rPr lang="en-GB" dirty="0"/>
              <a:t>What role can be played by social law?</a:t>
            </a:r>
          </a:p>
        </p:txBody>
      </p:sp>
      <p:pic>
        <p:nvPicPr>
          <p:cNvPr id="6" name="Immagine 5" descr="Immagine che contiene utensiledimetallo, vite, vecchio&#10;&#10;Descrizione generata automaticamente">
            <a:extLst>
              <a:ext uri="{FF2B5EF4-FFF2-40B4-BE49-F238E27FC236}">
                <a16:creationId xmlns:a16="http://schemas.microsoft.com/office/drawing/2014/main" id="{5E5C57A2-3CDF-DCC7-0E42-56D286E811AE}"/>
              </a:ext>
            </a:extLst>
          </p:cNvPr>
          <p:cNvPicPr>
            <a:picLocks noChangeAspect="1"/>
          </p:cNvPicPr>
          <p:nvPr/>
        </p:nvPicPr>
        <p:blipFill>
          <a:blip r:embed="rId3"/>
          <a:stretch>
            <a:fillRect/>
          </a:stretch>
        </p:blipFill>
        <p:spPr>
          <a:xfrm>
            <a:off x="251520" y="2852936"/>
            <a:ext cx="2812211" cy="1867965"/>
          </a:xfrm>
          <a:prstGeom prst="rect">
            <a:avLst/>
          </a:prstGeom>
        </p:spPr>
      </p:pic>
      <p:pic>
        <p:nvPicPr>
          <p:cNvPr id="7" name="Immagine 6">
            <a:extLst>
              <a:ext uri="{FF2B5EF4-FFF2-40B4-BE49-F238E27FC236}">
                <a16:creationId xmlns:a16="http://schemas.microsoft.com/office/drawing/2014/main" id="{0482F64C-1FB4-C5C5-2E47-C8CC98E29341}"/>
              </a:ext>
            </a:extLst>
          </p:cNvPr>
          <p:cNvPicPr>
            <a:picLocks noChangeAspect="1"/>
          </p:cNvPicPr>
          <p:nvPr/>
        </p:nvPicPr>
        <p:blipFill>
          <a:blip r:embed="rId4"/>
          <a:stretch>
            <a:fillRect/>
          </a:stretch>
        </p:blipFill>
        <p:spPr>
          <a:xfrm>
            <a:off x="2339752" y="1228326"/>
            <a:ext cx="1076108" cy="1079513"/>
          </a:xfrm>
          <a:prstGeom prst="rect">
            <a:avLst/>
          </a:prstGeom>
        </p:spPr>
      </p:pic>
      <p:sp>
        <p:nvSpPr>
          <p:cNvPr id="8" name="Freccia giù 7">
            <a:extLst>
              <a:ext uri="{FF2B5EF4-FFF2-40B4-BE49-F238E27FC236}">
                <a16:creationId xmlns:a16="http://schemas.microsoft.com/office/drawing/2014/main" id="{69ADC8FC-BACC-7EC3-3D2A-7733AD30D559}"/>
              </a:ext>
            </a:extLst>
          </p:cNvPr>
          <p:cNvSpPr/>
          <p:nvPr/>
        </p:nvSpPr>
        <p:spPr>
          <a:xfrm>
            <a:off x="2589774" y="2430150"/>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Immagine 9" descr="Immagine che contiene testo, clipart&#10;&#10;Descrizione generata automaticamente">
            <a:extLst>
              <a:ext uri="{FF2B5EF4-FFF2-40B4-BE49-F238E27FC236}">
                <a16:creationId xmlns:a16="http://schemas.microsoft.com/office/drawing/2014/main" id="{96AA7CFA-C472-4CB0-E47E-13B85F65DF3B}"/>
              </a:ext>
            </a:extLst>
          </p:cNvPr>
          <p:cNvPicPr>
            <a:picLocks noChangeAspect="1"/>
          </p:cNvPicPr>
          <p:nvPr/>
        </p:nvPicPr>
        <p:blipFill>
          <a:blip r:embed="rId5"/>
          <a:stretch>
            <a:fillRect/>
          </a:stretch>
        </p:blipFill>
        <p:spPr>
          <a:xfrm>
            <a:off x="2157726" y="4734406"/>
            <a:ext cx="1440160" cy="1560174"/>
          </a:xfrm>
          <a:prstGeom prst="rect">
            <a:avLst/>
          </a:prstGeom>
        </p:spPr>
      </p:pic>
      <p:pic>
        <p:nvPicPr>
          <p:cNvPr id="12" name="Immagine 11">
            <a:extLst>
              <a:ext uri="{FF2B5EF4-FFF2-40B4-BE49-F238E27FC236}">
                <a16:creationId xmlns:a16="http://schemas.microsoft.com/office/drawing/2014/main" id="{48A4C797-3709-1EFD-EAD7-5DF791E9F3FE}"/>
              </a:ext>
            </a:extLst>
          </p:cNvPr>
          <p:cNvPicPr>
            <a:picLocks noChangeAspect="1"/>
          </p:cNvPicPr>
          <p:nvPr/>
        </p:nvPicPr>
        <p:blipFill>
          <a:blip r:embed="rId6"/>
          <a:stretch>
            <a:fillRect/>
          </a:stretch>
        </p:blipFill>
        <p:spPr>
          <a:xfrm>
            <a:off x="5720229" y="3012999"/>
            <a:ext cx="1800200" cy="1800200"/>
          </a:xfrm>
          <a:prstGeom prst="rect">
            <a:avLst/>
          </a:prstGeom>
        </p:spPr>
      </p:pic>
      <p:sp>
        <p:nvSpPr>
          <p:cNvPr id="13" name="Freccia destra 12">
            <a:extLst>
              <a:ext uri="{FF2B5EF4-FFF2-40B4-BE49-F238E27FC236}">
                <a16:creationId xmlns:a16="http://schemas.microsoft.com/office/drawing/2014/main" id="{DDD01842-7EF5-192D-46C9-EF541EEF2559}"/>
              </a:ext>
            </a:extLst>
          </p:cNvPr>
          <p:cNvSpPr/>
          <p:nvPr/>
        </p:nvSpPr>
        <p:spPr>
          <a:xfrm>
            <a:off x="3975279" y="3219145"/>
            <a:ext cx="1080120" cy="5781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a:extLst>
              <a:ext uri="{FF2B5EF4-FFF2-40B4-BE49-F238E27FC236}">
                <a16:creationId xmlns:a16="http://schemas.microsoft.com/office/drawing/2014/main" id="{CC8E04C5-5CF9-1A36-1B20-C8BC7682E740}"/>
              </a:ext>
            </a:extLst>
          </p:cNvPr>
          <p:cNvSpPr txBox="1"/>
          <p:nvPr/>
        </p:nvSpPr>
        <p:spPr>
          <a:xfrm>
            <a:off x="3587614" y="3937258"/>
            <a:ext cx="1800200"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Redistribution</a:t>
            </a:r>
          </a:p>
        </p:txBody>
      </p:sp>
      <p:sp>
        <p:nvSpPr>
          <p:cNvPr id="15" name="CasellaDiTesto 14">
            <a:extLst>
              <a:ext uri="{FF2B5EF4-FFF2-40B4-BE49-F238E27FC236}">
                <a16:creationId xmlns:a16="http://schemas.microsoft.com/office/drawing/2014/main" id="{F591FF39-C3C8-10BD-EAE0-6D52D898784A}"/>
              </a:ext>
            </a:extLst>
          </p:cNvPr>
          <p:cNvSpPr txBox="1"/>
          <p:nvPr/>
        </p:nvSpPr>
        <p:spPr>
          <a:xfrm>
            <a:off x="5523633" y="1267812"/>
            <a:ext cx="186830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People in need</a:t>
            </a:r>
          </a:p>
          <a:p>
            <a:pPr marL="285750" indent="-285750">
              <a:buFontTx/>
              <a:buChar char="-"/>
            </a:pPr>
            <a:r>
              <a:rPr lang="en-GB" dirty="0"/>
              <a:t>Unemployed</a:t>
            </a:r>
          </a:p>
          <a:p>
            <a:pPr marL="285750" indent="-285750">
              <a:buFontTx/>
              <a:buChar char="-"/>
            </a:pPr>
            <a:r>
              <a:rPr lang="en-GB" dirty="0"/>
              <a:t>Precariously employed</a:t>
            </a:r>
          </a:p>
          <a:p>
            <a:pPr marL="285750" indent="-285750">
              <a:buFontTx/>
              <a:buChar char="-"/>
            </a:pPr>
            <a:r>
              <a:rPr lang="en-GB" dirty="0"/>
              <a:t>Employed in a low income</a:t>
            </a:r>
          </a:p>
        </p:txBody>
      </p:sp>
    </p:spTree>
    <p:extLst>
      <p:ext uri="{BB962C8B-B14F-4D97-AF65-F5344CB8AC3E}">
        <p14:creationId xmlns:p14="http://schemas.microsoft.com/office/powerpoint/2010/main" val="137788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4B160B4-6874-6718-229B-3BA14EF347C6}"/>
              </a:ext>
            </a:extLst>
          </p:cNvPr>
          <p:cNvSpPr>
            <a:spLocks noGrp="1"/>
          </p:cNvSpPr>
          <p:nvPr>
            <p:ph type="body" sz="quarter" idx="10"/>
          </p:nvPr>
        </p:nvSpPr>
        <p:spPr>
          <a:xfrm>
            <a:off x="359569" y="318294"/>
            <a:ext cx="8424862" cy="648071"/>
          </a:xfrm>
        </p:spPr>
        <p:txBody>
          <a:bodyPr/>
          <a:lstStyle/>
          <a:p>
            <a:pPr algn="ctr"/>
            <a:r>
              <a:rPr lang="en-GB" sz="2600" dirty="0"/>
              <a:t>Need to change the paradigm of social assistance</a:t>
            </a:r>
          </a:p>
        </p:txBody>
      </p:sp>
      <p:sp>
        <p:nvSpPr>
          <p:cNvPr id="5" name="Ovale 4">
            <a:extLst>
              <a:ext uri="{FF2B5EF4-FFF2-40B4-BE49-F238E27FC236}">
                <a16:creationId xmlns:a16="http://schemas.microsoft.com/office/drawing/2014/main" id="{B0D61807-1095-62BB-3A09-7521AD2395B4}"/>
              </a:ext>
            </a:extLst>
          </p:cNvPr>
          <p:cNvSpPr/>
          <p:nvPr/>
        </p:nvSpPr>
        <p:spPr>
          <a:xfrm>
            <a:off x="330761" y="3331140"/>
            <a:ext cx="1770231"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a:extLst>
              <a:ext uri="{FF2B5EF4-FFF2-40B4-BE49-F238E27FC236}">
                <a16:creationId xmlns:a16="http://schemas.microsoft.com/office/drawing/2014/main" id="{1DE47D6D-B690-BF99-352F-447184F72A6E}"/>
              </a:ext>
            </a:extLst>
          </p:cNvPr>
          <p:cNvSpPr txBox="1"/>
          <p:nvPr/>
        </p:nvSpPr>
        <p:spPr>
          <a:xfrm>
            <a:off x="372243" y="3648465"/>
            <a:ext cx="1687266" cy="430887"/>
          </a:xfrm>
          <a:prstGeom prst="rect">
            <a:avLst/>
          </a:prstGeom>
          <a:noFill/>
        </p:spPr>
        <p:txBody>
          <a:bodyPr wrap="square" rtlCol="0">
            <a:spAutoFit/>
          </a:bodyPr>
          <a:lstStyle/>
          <a:p>
            <a:pPr algn="ctr"/>
            <a:r>
              <a:rPr lang="en-GB" sz="2200" dirty="0"/>
              <a:t>Work</a:t>
            </a:r>
          </a:p>
        </p:txBody>
      </p:sp>
      <p:sp>
        <p:nvSpPr>
          <p:cNvPr id="7" name="CasellaDiTesto 6">
            <a:extLst>
              <a:ext uri="{FF2B5EF4-FFF2-40B4-BE49-F238E27FC236}">
                <a16:creationId xmlns:a16="http://schemas.microsoft.com/office/drawing/2014/main" id="{877C2F1C-5FE0-B518-A3D8-D36ED9883E5C}"/>
              </a:ext>
            </a:extLst>
          </p:cNvPr>
          <p:cNvSpPr txBox="1"/>
          <p:nvPr/>
        </p:nvSpPr>
        <p:spPr>
          <a:xfrm>
            <a:off x="1453774" y="1600497"/>
            <a:ext cx="18002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dirty="0"/>
              <a:t>Social Inclusion</a:t>
            </a:r>
          </a:p>
        </p:txBody>
      </p:sp>
      <p:sp>
        <p:nvSpPr>
          <p:cNvPr id="8" name="Freccia destra 7">
            <a:extLst>
              <a:ext uri="{FF2B5EF4-FFF2-40B4-BE49-F238E27FC236}">
                <a16:creationId xmlns:a16="http://schemas.microsoft.com/office/drawing/2014/main" id="{D45AB698-0556-FAB2-E1D6-A7F4A71E9E97}"/>
              </a:ext>
            </a:extLst>
          </p:cNvPr>
          <p:cNvSpPr/>
          <p:nvPr/>
        </p:nvSpPr>
        <p:spPr>
          <a:xfrm rot="17776857">
            <a:off x="1109060" y="2567854"/>
            <a:ext cx="100794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a:extLst>
              <a:ext uri="{FF2B5EF4-FFF2-40B4-BE49-F238E27FC236}">
                <a16:creationId xmlns:a16="http://schemas.microsoft.com/office/drawing/2014/main" id="{17245DE6-0B07-1F07-AE99-6FD8A5993F85}"/>
              </a:ext>
            </a:extLst>
          </p:cNvPr>
          <p:cNvSpPr/>
          <p:nvPr/>
        </p:nvSpPr>
        <p:spPr>
          <a:xfrm>
            <a:off x="3081139" y="4337206"/>
            <a:ext cx="1966367" cy="78483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CasellaDiTesto 9">
            <a:extLst>
              <a:ext uri="{FF2B5EF4-FFF2-40B4-BE49-F238E27FC236}">
                <a16:creationId xmlns:a16="http://schemas.microsoft.com/office/drawing/2014/main" id="{2AA94B84-DA01-DF59-2931-BC0F43EE0B69}"/>
              </a:ext>
            </a:extLst>
          </p:cNvPr>
          <p:cNvSpPr txBox="1"/>
          <p:nvPr/>
        </p:nvSpPr>
        <p:spPr>
          <a:xfrm>
            <a:off x="3340627" y="4423436"/>
            <a:ext cx="1447390" cy="553998"/>
          </a:xfrm>
          <a:prstGeom prst="rect">
            <a:avLst/>
          </a:prstGeom>
          <a:noFill/>
        </p:spPr>
        <p:txBody>
          <a:bodyPr wrap="square" rtlCol="0">
            <a:spAutoFit/>
          </a:bodyPr>
          <a:lstStyle/>
          <a:p>
            <a:pPr algn="ctr"/>
            <a:r>
              <a:rPr lang="en-GB" sz="1500" dirty="0"/>
              <a:t>Unemployed or unable to work</a:t>
            </a:r>
          </a:p>
        </p:txBody>
      </p:sp>
      <p:sp>
        <p:nvSpPr>
          <p:cNvPr id="11" name="Freccia destra 10">
            <a:extLst>
              <a:ext uri="{FF2B5EF4-FFF2-40B4-BE49-F238E27FC236}">
                <a16:creationId xmlns:a16="http://schemas.microsoft.com/office/drawing/2014/main" id="{3A24CA78-0F86-6FF7-1D16-C39DB9F40EAC}"/>
              </a:ext>
            </a:extLst>
          </p:cNvPr>
          <p:cNvSpPr/>
          <p:nvPr/>
        </p:nvSpPr>
        <p:spPr>
          <a:xfrm rot="14108870">
            <a:off x="3612937" y="3731645"/>
            <a:ext cx="390736" cy="360040"/>
          </a:xfrm>
          <a:prstGeom prst="rightArrow">
            <a:avLst>
              <a:gd name="adj1" fmla="val 63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a:extLst>
              <a:ext uri="{FF2B5EF4-FFF2-40B4-BE49-F238E27FC236}">
                <a16:creationId xmlns:a16="http://schemas.microsoft.com/office/drawing/2014/main" id="{BC470B69-AB2D-15B1-3A35-D5F51D88531B}"/>
              </a:ext>
            </a:extLst>
          </p:cNvPr>
          <p:cNvSpPr txBox="1"/>
          <p:nvPr/>
        </p:nvSpPr>
        <p:spPr>
          <a:xfrm>
            <a:off x="2517641" y="3067825"/>
            <a:ext cx="2334165" cy="55399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GB" sz="1500" dirty="0"/>
              <a:t>Income Support </a:t>
            </a:r>
          </a:p>
          <a:p>
            <a:pPr algn="ctr"/>
            <a:r>
              <a:rPr lang="en-GB" sz="1500" dirty="0"/>
              <a:t>(mainly by social insurance)</a:t>
            </a:r>
          </a:p>
        </p:txBody>
      </p:sp>
      <p:sp>
        <p:nvSpPr>
          <p:cNvPr id="13" name="Freccia destra 12">
            <a:extLst>
              <a:ext uri="{FF2B5EF4-FFF2-40B4-BE49-F238E27FC236}">
                <a16:creationId xmlns:a16="http://schemas.microsoft.com/office/drawing/2014/main" id="{F0B2ED35-4E43-3DF9-A00A-53158BFD42ED}"/>
              </a:ext>
            </a:extLst>
          </p:cNvPr>
          <p:cNvSpPr/>
          <p:nvPr/>
        </p:nvSpPr>
        <p:spPr>
          <a:xfrm rot="14108870">
            <a:off x="2549548" y="2352488"/>
            <a:ext cx="586569" cy="360040"/>
          </a:xfrm>
          <a:prstGeom prst="rightArrow">
            <a:avLst>
              <a:gd name="adj1" fmla="val 5527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a:extLst>
              <a:ext uri="{FF2B5EF4-FFF2-40B4-BE49-F238E27FC236}">
                <a16:creationId xmlns:a16="http://schemas.microsoft.com/office/drawing/2014/main" id="{F8FD3DA5-A907-F866-CBC4-796CE097796D}"/>
              </a:ext>
            </a:extLst>
          </p:cNvPr>
          <p:cNvSpPr txBox="1"/>
          <p:nvPr/>
        </p:nvSpPr>
        <p:spPr>
          <a:xfrm>
            <a:off x="2746879" y="5500363"/>
            <a:ext cx="1728192"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Right to Work</a:t>
            </a:r>
          </a:p>
          <a:p>
            <a:pPr algn="ctr"/>
            <a:endParaRPr lang="en-GB" dirty="0"/>
          </a:p>
          <a:p>
            <a:pPr algn="ctr"/>
            <a:r>
              <a:rPr lang="en-GB" dirty="0"/>
              <a:t>Social Insurance</a:t>
            </a:r>
          </a:p>
        </p:txBody>
      </p:sp>
      <p:sp>
        <p:nvSpPr>
          <p:cNvPr id="17" name="CasellaDiTesto 16">
            <a:extLst>
              <a:ext uri="{FF2B5EF4-FFF2-40B4-BE49-F238E27FC236}">
                <a16:creationId xmlns:a16="http://schemas.microsoft.com/office/drawing/2014/main" id="{703D4257-F22E-CE24-1BFB-3B47ED36EEFE}"/>
              </a:ext>
            </a:extLst>
          </p:cNvPr>
          <p:cNvSpPr txBox="1"/>
          <p:nvPr/>
        </p:nvSpPr>
        <p:spPr>
          <a:xfrm>
            <a:off x="5580112" y="5443203"/>
            <a:ext cx="1966367"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dirty="0"/>
              <a:t>Inclusive Schemes of Income Support</a:t>
            </a:r>
          </a:p>
          <a:p>
            <a:pPr algn="ctr"/>
            <a:endParaRPr lang="en-GB" dirty="0"/>
          </a:p>
          <a:p>
            <a:pPr algn="ctr"/>
            <a:r>
              <a:rPr lang="en-GB" dirty="0"/>
              <a:t>Social Transfers</a:t>
            </a:r>
          </a:p>
        </p:txBody>
      </p:sp>
      <p:sp>
        <p:nvSpPr>
          <p:cNvPr id="18" name="Freccia destra 17">
            <a:extLst>
              <a:ext uri="{FF2B5EF4-FFF2-40B4-BE49-F238E27FC236}">
                <a16:creationId xmlns:a16="http://schemas.microsoft.com/office/drawing/2014/main" id="{92E9F99C-2363-5328-AEBF-F8615695E93D}"/>
              </a:ext>
            </a:extLst>
          </p:cNvPr>
          <p:cNvSpPr/>
          <p:nvPr/>
        </p:nvSpPr>
        <p:spPr>
          <a:xfrm>
            <a:off x="4845038" y="5924633"/>
            <a:ext cx="440834" cy="25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Immagine 22">
            <a:extLst>
              <a:ext uri="{FF2B5EF4-FFF2-40B4-BE49-F238E27FC236}">
                <a16:creationId xmlns:a16="http://schemas.microsoft.com/office/drawing/2014/main" id="{6835E613-142F-0CB1-EAC9-94B22B510DED}"/>
              </a:ext>
            </a:extLst>
          </p:cNvPr>
          <p:cNvPicPr>
            <a:picLocks noChangeAspect="1"/>
          </p:cNvPicPr>
          <p:nvPr/>
        </p:nvPicPr>
        <p:blipFill>
          <a:blip r:embed="rId3"/>
          <a:stretch>
            <a:fillRect/>
          </a:stretch>
        </p:blipFill>
        <p:spPr>
          <a:xfrm>
            <a:off x="3397373" y="1300295"/>
            <a:ext cx="1004377" cy="886215"/>
          </a:xfrm>
          <a:prstGeom prst="rect">
            <a:avLst/>
          </a:prstGeom>
        </p:spPr>
      </p:pic>
      <p:pic>
        <p:nvPicPr>
          <p:cNvPr id="3" name="Immagine 2">
            <a:extLst>
              <a:ext uri="{FF2B5EF4-FFF2-40B4-BE49-F238E27FC236}">
                <a16:creationId xmlns:a16="http://schemas.microsoft.com/office/drawing/2014/main" id="{66A3AC11-1E2F-E18B-AE55-48308C65F774}"/>
              </a:ext>
            </a:extLst>
          </p:cNvPr>
          <p:cNvPicPr>
            <a:picLocks noChangeAspect="1"/>
          </p:cNvPicPr>
          <p:nvPr/>
        </p:nvPicPr>
        <p:blipFill>
          <a:blip r:embed="rId4"/>
          <a:stretch>
            <a:fillRect/>
          </a:stretch>
        </p:blipFill>
        <p:spPr>
          <a:xfrm>
            <a:off x="4496305" y="1029243"/>
            <a:ext cx="3478695" cy="1439460"/>
          </a:xfrm>
          <a:prstGeom prst="rect">
            <a:avLst/>
          </a:prstGeom>
        </p:spPr>
      </p:pic>
      <p:sp>
        <p:nvSpPr>
          <p:cNvPr id="4" name="CasellaDiTesto 3">
            <a:extLst>
              <a:ext uri="{FF2B5EF4-FFF2-40B4-BE49-F238E27FC236}">
                <a16:creationId xmlns:a16="http://schemas.microsoft.com/office/drawing/2014/main" id="{C779C805-DBA6-DFFA-23BA-CF6FF3540166}"/>
              </a:ext>
            </a:extLst>
          </p:cNvPr>
          <p:cNvSpPr txBox="1"/>
          <p:nvPr/>
        </p:nvSpPr>
        <p:spPr>
          <a:xfrm>
            <a:off x="5314151" y="1600497"/>
            <a:ext cx="26608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Not enough work for all!</a:t>
            </a:r>
          </a:p>
        </p:txBody>
      </p:sp>
      <p:pic>
        <p:nvPicPr>
          <p:cNvPr id="22" name="Immagine 21">
            <a:extLst>
              <a:ext uri="{FF2B5EF4-FFF2-40B4-BE49-F238E27FC236}">
                <a16:creationId xmlns:a16="http://schemas.microsoft.com/office/drawing/2014/main" id="{26664E58-D687-D798-A3CB-34E967CBA59D}"/>
              </a:ext>
            </a:extLst>
          </p:cNvPr>
          <p:cNvPicPr>
            <a:picLocks noChangeAspect="1"/>
          </p:cNvPicPr>
          <p:nvPr/>
        </p:nvPicPr>
        <p:blipFill>
          <a:blip r:embed="rId5"/>
          <a:stretch>
            <a:fillRect/>
          </a:stretch>
        </p:blipFill>
        <p:spPr>
          <a:xfrm>
            <a:off x="4597700" y="1433251"/>
            <a:ext cx="716451" cy="718718"/>
          </a:xfrm>
          <a:prstGeom prst="rect">
            <a:avLst/>
          </a:prstGeom>
        </p:spPr>
      </p:pic>
      <p:sp>
        <p:nvSpPr>
          <p:cNvPr id="14" name="CasellaDiTesto 13">
            <a:extLst>
              <a:ext uri="{FF2B5EF4-FFF2-40B4-BE49-F238E27FC236}">
                <a16:creationId xmlns:a16="http://schemas.microsoft.com/office/drawing/2014/main" id="{CCF8AEA5-B366-43E1-EE42-CB9A4BA1B46E}"/>
              </a:ext>
            </a:extLst>
          </p:cNvPr>
          <p:cNvSpPr txBox="1"/>
          <p:nvPr/>
        </p:nvSpPr>
        <p:spPr>
          <a:xfrm>
            <a:off x="6192143" y="2606160"/>
            <a:ext cx="25922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Current social security systems are not inclusive enough …</a:t>
            </a:r>
          </a:p>
        </p:txBody>
      </p:sp>
    </p:spTree>
    <p:extLst>
      <p:ext uri="{BB962C8B-B14F-4D97-AF65-F5344CB8AC3E}">
        <p14:creationId xmlns:p14="http://schemas.microsoft.com/office/powerpoint/2010/main" val="29045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4"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A432B6-F5D5-892D-C4D3-108151438E44}"/>
              </a:ext>
            </a:extLst>
          </p:cNvPr>
          <p:cNvSpPr>
            <a:spLocks noGrp="1"/>
          </p:cNvSpPr>
          <p:nvPr>
            <p:ph type="body" sz="quarter" idx="10"/>
          </p:nvPr>
        </p:nvSpPr>
        <p:spPr>
          <a:xfrm>
            <a:off x="552840" y="358804"/>
            <a:ext cx="8424862" cy="648071"/>
          </a:xfrm>
        </p:spPr>
        <p:txBody>
          <a:bodyPr/>
          <a:lstStyle/>
          <a:p>
            <a:pPr algn="ctr"/>
            <a:r>
              <a:rPr lang="en-GB" sz="3000" dirty="0"/>
              <a:t>Drivers of poverty</a:t>
            </a:r>
          </a:p>
        </p:txBody>
      </p:sp>
      <p:sp>
        <p:nvSpPr>
          <p:cNvPr id="5" name="CasellaDiTesto 4">
            <a:extLst>
              <a:ext uri="{FF2B5EF4-FFF2-40B4-BE49-F238E27FC236}">
                <a16:creationId xmlns:a16="http://schemas.microsoft.com/office/drawing/2014/main" id="{5D01FC57-02EC-4FC9-0B96-33BE54E1A0B2}"/>
              </a:ext>
            </a:extLst>
          </p:cNvPr>
          <p:cNvSpPr txBox="1"/>
          <p:nvPr/>
        </p:nvSpPr>
        <p:spPr>
          <a:xfrm>
            <a:off x="251520" y="2276872"/>
            <a:ext cx="367265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In-Work</a:t>
            </a:r>
          </a:p>
          <a:p>
            <a:endParaRPr lang="en-GB" dirty="0"/>
          </a:p>
          <a:p>
            <a:r>
              <a:rPr lang="en-GB" dirty="0"/>
              <a:t>Inadequate minimum wage</a:t>
            </a:r>
          </a:p>
          <a:p>
            <a:r>
              <a:rPr lang="en-GB" dirty="0"/>
              <a:t>Insufficient working hours </a:t>
            </a:r>
          </a:p>
          <a:p>
            <a:r>
              <a:rPr lang="en-GB" dirty="0"/>
              <a:t>Household composition</a:t>
            </a:r>
          </a:p>
          <a:p>
            <a:r>
              <a:rPr lang="en-GB" dirty="0"/>
              <a:t>Insufficient social protection</a:t>
            </a:r>
          </a:p>
        </p:txBody>
      </p:sp>
      <p:sp>
        <p:nvSpPr>
          <p:cNvPr id="8" name="CasellaDiTesto 7">
            <a:extLst>
              <a:ext uri="{FF2B5EF4-FFF2-40B4-BE49-F238E27FC236}">
                <a16:creationId xmlns:a16="http://schemas.microsoft.com/office/drawing/2014/main" id="{0572299B-2A6C-D342-9E35-7032F462C7A4}"/>
              </a:ext>
            </a:extLst>
          </p:cNvPr>
          <p:cNvSpPr txBox="1"/>
          <p:nvPr/>
        </p:nvSpPr>
        <p:spPr>
          <a:xfrm>
            <a:off x="265352" y="5066600"/>
            <a:ext cx="367265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Out-of-Work</a:t>
            </a:r>
          </a:p>
          <a:p>
            <a:endParaRPr lang="en-GB" dirty="0"/>
          </a:p>
          <a:p>
            <a:r>
              <a:rPr lang="en-GB" dirty="0"/>
              <a:t>Lack of employment opportunities</a:t>
            </a:r>
          </a:p>
          <a:p>
            <a:r>
              <a:rPr lang="en-GB" dirty="0"/>
              <a:t>Insufficient social protection</a:t>
            </a:r>
          </a:p>
        </p:txBody>
      </p:sp>
      <p:pic>
        <p:nvPicPr>
          <p:cNvPr id="10" name="Immagine 9">
            <a:extLst>
              <a:ext uri="{FF2B5EF4-FFF2-40B4-BE49-F238E27FC236}">
                <a16:creationId xmlns:a16="http://schemas.microsoft.com/office/drawing/2014/main" id="{77CE2AA1-9FD1-17BD-98F3-F4940E39622C}"/>
              </a:ext>
            </a:extLst>
          </p:cNvPr>
          <p:cNvPicPr>
            <a:picLocks noChangeAspect="1"/>
          </p:cNvPicPr>
          <p:nvPr/>
        </p:nvPicPr>
        <p:blipFill>
          <a:blip r:embed="rId3"/>
          <a:stretch>
            <a:fillRect/>
          </a:stretch>
        </p:blipFill>
        <p:spPr>
          <a:xfrm>
            <a:off x="2594028" y="1451054"/>
            <a:ext cx="1143248" cy="1143248"/>
          </a:xfrm>
          <a:prstGeom prst="rect">
            <a:avLst/>
          </a:prstGeom>
        </p:spPr>
        <p:style>
          <a:lnRef idx="2">
            <a:schemeClr val="dk1"/>
          </a:lnRef>
          <a:fillRef idx="1">
            <a:schemeClr val="lt1"/>
          </a:fillRef>
          <a:effectRef idx="0">
            <a:schemeClr val="dk1"/>
          </a:effectRef>
          <a:fontRef idx="minor">
            <a:schemeClr val="dk1"/>
          </a:fontRef>
        </p:style>
      </p:pic>
      <p:pic>
        <p:nvPicPr>
          <p:cNvPr id="12" name="Immagine 11">
            <a:extLst>
              <a:ext uri="{FF2B5EF4-FFF2-40B4-BE49-F238E27FC236}">
                <a16:creationId xmlns:a16="http://schemas.microsoft.com/office/drawing/2014/main" id="{5BD2B0D2-4E7F-EBEF-6468-AD3058D1447C}"/>
              </a:ext>
            </a:extLst>
          </p:cNvPr>
          <p:cNvPicPr>
            <a:picLocks noChangeAspect="1"/>
          </p:cNvPicPr>
          <p:nvPr/>
        </p:nvPicPr>
        <p:blipFill>
          <a:blip r:embed="rId4"/>
          <a:stretch>
            <a:fillRect/>
          </a:stretch>
        </p:blipFill>
        <p:spPr>
          <a:xfrm>
            <a:off x="2594028" y="4252447"/>
            <a:ext cx="1143248" cy="1208741"/>
          </a:xfrm>
          <a:prstGeom prst="rect">
            <a:avLst/>
          </a:prstGeom>
        </p:spPr>
        <p:style>
          <a:lnRef idx="2">
            <a:schemeClr val="dk1"/>
          </a:lnRef>
          <a:fillRef idx="1">
            <a:schemeClr val="lt1"/>
          </a:fillRef>
          <a:effectRef idx="0">
            <a:schemeClr val="dk1"/>
          </a:effectRef>
          <a:fontRef idx="minor">
            <a:schemeClr val="dk1"/>
          </a:fontRef>
        </p:style>
      </p:pic>
      <p:sp>
        <p:nvSpPr>
          <p:cNvPr id="13" name="Esplosione 2 12">
            <a:extLst>
              <a:ext uri="{FF2B5EF4-FFF2-40B4-BE49-F238E27FC236}">
                <a16:creationId xmlns:a16="http://schemas.microsoft.com/office/drawing/2014/main" id="{8D7A4686-2C49-7236-FEC6-A186B2B73EFD}"/>
              </a:ext>
            </a:extLst>
          </p:cNvPr>
          <p:cNvSpPr/>
          <p:nvPr/>
        </p:nvSpPr>
        <p:spPr>
          <a:xfrm>
            <a:off x="4042916" y="984767"/>
            <a:ext cx="2689324" cy="1609535"/>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a:extLst>
              <a:ext uri="{FF2B5EF4-FFF2-40B4-BE49-F238E27FC236}">
                <a16:creationId xmlns:a16="http://schemas.microsoft.com/office/drawing/2014/main" id="{632E2477-6446-5220-1CAC-6D8DCFF78310}"/>
              </a:ext>
            </a:extLst>
          </p:cNvPr>
          <p:cNvSpPr txBox="1"/>
          <p:nvPr/>
        </p:nvSpPr>
        <p:spPr>
          <a:xfrm>
            <a:off x="4572000" y="1451054"/>
            <a:ext cx="1368152" cy="784830"/>
          </a:xfrm>
          <a:prstGeom prst="rect">
            <a:avLst/>
          </a:prstGeom>
          <a:noFill/>
        </p:spPr>
        <p:txBody>
          <a:bodyPr wrap="square" rtlCol="0">
            <a:spAutoFit/>
          </a:bodyPr>
          <a:lstStyle/>
          <a:p>
            <a:pPr algn="ctr"/>
            <a:r>
              <a:rPr lang="en-GB" sz="1500" b="1" dirty="0"/>
              <a:t>Adjust wages to the cost of living</a:t>
            </a:r>
          </a:p>
        </p:txBody>
      </p:sp>
      <p:sp>
        <p:nvSpPr>
          <p:cNvPr id="15" name="Esplosione 2 14">
            <a:extLst>
              <a:ext uri="{FF2B5EF4-FFF2-40B4-BE49-F238E27FC236}">
                <a16:creationId xmlns:a16="http://schemas.microsoft.com/office/drawing/2014/main" id="{2D4C37E2-9193-CDF9-A0E3-E527A03386B4}"/>
              </a:ext>
            </a:extLst>
          </p:cNvPr>
          <p:cNvSpPr/>
          <p:nvPr/>
        </p:nvSpPr>
        <p:spPr>
          <a:xfrm>
            <a:off x="5388067" y="2157535"/>
            <a:ext cx="2647212" cy="1677934"/>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a:extLst>
              <a:ext uri="{FF2B5EF4-FFF2-40B4-BE49-F238E27FC236}">
                <a16:creationId xmlns:a16="http://schemas.microsoft.com/office/drawing/2014/main" id="{38A9F9DD-7343-290C-07DF-82E898EB4CF1}"/>
              </a:ext>
            </a:extLst>
          </p:cNvPr>
          <p:cNvSpPr txBox="1"/>
          <p:nvPr/>
        </p:nvSpPr>
        <p:spPr>
          <a:xfrm>
            <a:off x="5940152" y="2636912"/>
            <a:ext cx="1368152" cy="784830"/>
          </a:xfrm>
          <a:prstGeom prst="rect">
            <a:avLst/>
          </a:prstGeom>
          <a:noFill/>
        </p:spPr>
        <p:txBody>
          <a:bodyPr wrap="square" rtlCol="0">
            <a:spAutoFit/>
          </a:bodyPr>
          <a:lstStyle/>
          <a:p>
            <a:pPr algn="ctr"/>
            <a:r>
              <a:rPr lang="en-GB" sz="1500" b="1" dirty="0"/>
              <a:t>Combat precarious work</a:t>
            </a:r>
          </a:p>
        </p:txBody>
      </p:sp>
      <p:sp>
        <p:nvSpPr>
          <p:cNvPr id="17" name="Esplosione 2 16">
            <a:extLst>
              <a:ext uri="{FF2B5EF4-FFF2-40B4-BE49-F238E27FC236}">
                <a16:creationId xmlns:a16="http://schemas.microsoft.com/office/drawing/2014/main" id="{ADFC6514-3B1F-8D6D-2A5A-FED0644E15C1}"/>
              </a:ext>
            </a:extLst>
          </p:cNvPr>
          <p:cNvSpPr/>
          <p:nvPr/>
        </p:nvSpPr>
        <p:spPr>
          <a:xfrm>
            <a:off x="4241018" y="5082039"/>
            <a:ext cx="2669863" cy="1556233"/>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729D2F74-8CCF-FDCB-CC7A-C4389564E482}"/>
              </a:ext>
            </a:extLst>
          </p:cNvPr>
          <p:cNvSpPr txBox="1"/>
          <p:nvPr/>
        </p:nvSpPr>
        <p:spPr>
          <a:xfrm>
            <a:off x="4975299" y="5416821"/>
            <a:ext cx="1615581" cy="1015663"/>
          </a:xfrm>
          <a:prstGeom prst="rect">
            <a:avLst/>
          </a:prstGeom>
          <a:noFill/>
        </p:spPr>
        <p:txBody>
          <a:bodyPr wrap="square" rtlCol="0">
            <a:spAutoFit/>
          </a:bodyPr>
          <a:lstStyle/>
          <a:p>
            <a:r>
              <a:rPr lang="en-GB" sz="1500" b="1" dirty="0"/>
              <a:t>Improve efficiency of labour markets policies</a:t>
            </a:r>
          </a:p>
        </p:txBody>
      </p:sp>
      <p:sp>
        <p:nvSpPr>
          <p:cNvPr id="21" name="Esplosione 2 20">
            <a:extLst>
              <a:ext uri="{FF2B5EF4-FFF2-40B4-BE49-F238E27FC236}">
                <a16:creationId xmlns:a16="http://schemas.microsoft.com/office/drawing/2014/main" id="{0DFF0E5F-67EB-79E8-C5A8-DF2D04C9DF32}"/>
              </a:ext>
            </a:extLst>
          </p:cNvPr>
          <p:cNvSpPr/>
          <p:nvPr/>
        </p:nvSpPr>
        <p:spPr>
          <a:xfrm>
            <a:off x="5764112" y="3563168"/>
            <a:ext cx="2392438" cy="1640329"/>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asellaDiTesto 21">
            <a:extLst>
              <a:ext uri="{FF2B5EF4-FFF2-40B4-BE49-F238E27FC236}">
                <a16:creationId xmlns:a16="http://schemas.microsoft.com/office/drawing/2014/main" id="{FA04E93B-A814-1C1E-F2E2-4C1BBE31E2FD}"/>
              </a:ext>
            </a:extLst>
          </p:cNvPr>
          <p:cNvSpPr txBox="1"/>
          <p:nvPr/>
        </p:nvSpPr>
        <p:spPr>
          <a:xfrm>
            <a:off x="6228184" y="4171146"/>
            <a:ext cx="1368152" cy="553998"/>
          </a:xfrm>
          <a:prstGeom prst="rect">
            <a:avLst/>
          </a:prstGeom>
          <a:noFill/>
        </p:spPr>
        <p:txBody>
          <a:bodyPr wrap="square" rtlCol="0">
            <a:spAutoFit/>
          </a:bodyPr>
          <a:lstStyle/>
          <a:p>
            <a:pPr algn="ctr"/>
            <a:r>
              <a:rPr lang="en-GB" sz="1500" b="1" dirty="0"/>
              <a:t>Improve social transfer</a:t>
            </a:r>
          </a:p>
        </p:txBody>
      </p:sp>
      <p:sp>
        <p:nvSpPr>
          <p:cNvPr id="3" name="Freccia destra 2">
            <a:extLst>
              <a:ext uri="{FF2B5EF4-FFF2-40B4-BE49-F238E27FC236}">
                <a16:creationId xmlns:a16="http://schemas.microsoft.com/office/drawing/2014/main" id="{5A1FF16E-959D-6AEE-8920-6E6450A7F88F}"/>
              </a:ext>
            </a:extLst>
          </p:cNvPr>
          <p:cNvSpPr/>
          <p:nvPr/>
        </p:nvSpPr>
        <p:spPr>
          <a:xfrm rot="19447891">
            <a:off x="2819197" y="2560090"/>
            <a:ext cx="1439906" cy="8132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ccia destra 22">
            <a:extLst>
              <a:ext uri="{FF2B5EF4-FFF2-40B4-BE49-F238E27FC236}">
                <a16:creationId xmlns:a16="http://schemas.microsoft.com/office/drawing/2014/main" id="{4FFE2EF0-4756-7DFD-6BA9-3E9B969328E7}"/>
              </a:ext>
            </a:extLst>
          </p:cNvPr>
          <p:cNvSpPr/>
          <p:nvPr/>
        </p:nvSpPr>
        <p:spPr>
          <a:xfrm>
            <a:off x="2956662" y="3289209"/>
            <a:ext cx="2263164" cy="961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ccia destra 23">
            <a:extLst>
              <a:ext uri="{FF2B5EF4-FFF2-40B4-BE49-F238E27FC236}">
                <a16:creationId xmlns:a16="http://schemas.microsoft.com/office/drawing/2014/main" id="{4A974B0B-CCCD-72AD-0CE4-CF43C3E394FD}"/>
              </a:ext>
            </a:extLst>
          </p:cNvPr>
          <p:cNvSpPr/>
          <p:nvPr/>
        </p:nvSpPr>
        <p:spPr>
          <a:xfrm rot="898130">
            <a:off x="2965176" y="4013210"/>
            <a:ext cx="2885461" cy="1080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ccia destra 25">
            <a:extLst>
              <a:ext uri="{FF2B5EF4-FFF2-40B4-BE49-F238E27FC236}">
                <a16:creationId xmlns:a16="http://schemas.microsoft.com/office/drawing/2014/main" id="{426864BE-3301-FB05-E7A7-806794E7364B}"/>
              </a:ext>
            </a:extLst>
          </p:cNvPr>
          <p:cNvSpPr/>
          <p:nvPr/>
        </p:nvSpPr>
        <p:spPr>
          <a:xfrm rot="20013424">
            <a:off x="3111340" y="5385944"/>
            <a:ext cx="2885461" cy="1080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ccia destra 24">
            <a:extLst>
              <a:ext uri="{FF2B5EF4-FFF2-40B4-BE49-F238E27FC236}">
                <a16:creationId xmlns:a16="http://schemas.microsoft.com/office/drawing/2014/main" id="{742FF86A-3D99-ECB7-C156-0BFD3A103D0A}"/>
              </a:ext>
            </a:extLst>
          </p:cNvPr>
          <p:cNvSpPr/>
          <p:nvPr/>
        </p:nvSpPr>
        <p:spPr>
          <a:xfrm>
            <a:off x="3646899" y="5778650"/>
            <a:ext cx="781085" cy="1239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e 5">
            <a:extLst>
              <a:ext uri="{FF2B5EF4-FFF2-40B4-BE49-F238E27FC236}">
                <a16:creationId xmlns:a16="http://schemas.microsoft.com/office/drawing/2014/main" id="{4974E210-30FE-DCE4-081B-5508B477C0DE}"/>
              </a:ext>
            </a:extLst>
          </p:cNvPr>
          <p:cNvSpPr/>
          <p:nvPr/>
        </p:nvSpPr>
        <p:spPr>
          <a:xfrm>
            <a:off x="5219826" y="3744962"/>
            <a:ext cx="3384622" cy="155623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6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21" grpId="0" animBg="1"/>
      <p:bldP spid="22" grpId="0"/>
      <p:bldP spid="3" grpId="0" animBg="1"/>
      <p:bldP spid="23" grpId="0" animBg="1"/>
      <p:bldP spid="24" grpId="0" animBg="1"/>
      <p:bldP spid="26" grpId="0" animBg="1"/>
      <p:bldP spid="2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2B753F9-F269-F87A-F0C2-492DD0E58F7A}"/>
              </a:ext>
            </a:extLst>
          </p:cNvPr>
          <p:cNvSpPr>
            <a:spLocks noGrp="1"/>
          </p:cNvSpPr>
          <p:nvPr>
            <p:ph type="body" sz="quarter" idx="10"/>
          </p:nvPr>
        </p:nvSpPr>
        <p:spPr>
          <a:xfrm>
            <a:off x="395288" y="314682"/>
            <a:ext cx="8424862" cy="648071"/>
          </a:xfrm>
        </p:spPr>
        <p:txBody>
          <a:bodyPr/>
          <a:lstStyle/>
          <a:p>
            <a:pPr algn="ctr"/>
            <a:r>
              <a:rPr lang="en-GB" sz="3000" dirty="0"/>
              <a:t>Tools</a:t>
            </a:r>
          </a:p>
        </p:txBody>
      </p:sp>
      <p:sp>
        <p:nvSpPr>
          <p:cNvPr id="5" name="CasellaDiTesto 4">
            <a:extLst>
              <a:ext uri="{FF2B5EF4-FFF2-40B4-BE49-F238E27FC236}">
                <a16:creationId xmlns:a16="http://schemas.microsoft.com/office/drawing/2014/main" id="{45B78717-5DD7-D0A8-6FA4-DB91A2F62844}"/>
              </a:ext>
            </a:extLst>
          </p:cNvPr>
          <p:cNvSpPr txBox="1"/>
          <p:nvPr/>
        </p:nvSpPr>
        <p:spPr>
          <a:xfrm>
            <a:off x="2480228" y="4484094"/>
            <a:ext cx="367265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a:t>60% of median equivalised disposable income</a:t>
            </a:r>
          </a:p>
        </p:txBody>
      </p:sp>
      <p:sp>
        <p:nvSpPr>
          <p:cNvPr id="12" name="CasellaDiTesto 11">
            <a:extLst>
              <a:ext uri="{FF2B5EF4-FFF2-40B4-BE49-F238E27FC236}">
                <a16:creationId xmlns:a16="http://schemas.microsoft.com/office/drawing/2014/main" id="{EA3F0A57-D573-F30D-955D-2C633C7D9D00}"/>
              </a:ext>
            </a:extLst>
          </p:cNvPr>
          <p:cNvSpPr txBox="1"/>
          <p:nvPr/>
        </p:nvSpPr>
        <p:spPr>
          <a:xfrm>
            <a:off x="1243936" y="2078010"/>
            <a:ext cx="153388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In-work benefit</a:t>
            </a:r>
          </a:p>
        </p:txBody>
      </p:sp>
      <p:sp>
        <p:nvSpPr>
          <p:cNvPr id="13" name="CasellaDiTesto 12">
            <a:extLst>
              <a:ext uri="{FF2B5EF4-FFF2-40B4-BE49-F238E27FC236}">
                <a16:creationId xmlns:a16="http://schemas.microsoft.com/office/drawing/2014/main" id="{0BE8AB2F-5FFA-C75A-C0A5-6A9A88289DB9}"/>
              </a:ext>
            </a:extLst>
          </p:cNvPr>
          <p:cNvSpPr txBox="1"/>
          <p:nvPr/>
        </p:nvSpPr>
        <p:spPr>
          <a:xfrm>
            <a:off x="5652120" y="1412776"/>
            <a:ext cx="158417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Universal Basic Income</a:t>
            </a:r>
          </a:p>
        </p:txBody>
      </p:sp>
      <p:sp>
        <p:nvSpPr>
          <p:cNvPr id="15" name="Freccia sinistra 14">
            <a:extLst>
              <a:ext uri="{FF2B5EF4-FFF2-40B4-BE49-F238E27FC236}">
                <a16:creationId xmlns:a16="http://schemas.microsoft.com/office/drawing/2014/main" id="{E3D0E494-47D0-008A-2D48-7EEE1B27C57E}"/>
              </a:ext>
            </a:extLst>
          </p:cNvPr>
          <p:cNvSpPr/>
          <p:nvPr/>
        </p:nvSpPr>
        <p:spPr>
          <a:xfrm rot="14832513">
            <a:off x="2084835" y="3405278"/>
            <a:ext cx="1056047" cy="3240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giù 15">
            <a:extLst>
              <a:ext uri="{FF2B5EF4-FFF2-40B4-BE49-F238E27FC236}">
                <a16:creationId xmlns:a16="http://schemas.microsoft.com/office/drawing/2014/main" id="{DB03FA5E-C002-8324-3D6F-398B7266D5B5}"/>
              </a:ext>
            </a:extLst>
          </p:cNvPr>
          <p:cNvSpPr/>
          <p:nvPr/>
        </p:nvSpPr>
        <p:spPr>
          <a:xfrm>
            <a:off x="3759672" y="2482333"/>
            <a:ext cx="323751" cy="1546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giù 16">
            <a:extLst>
              <a:ext uri="{FF2B5EF4-FFF2-40B4-BE49-F238E27FC236}">
                <a16:creationId xmlns:a16="http://schemas.microsoft.com/office/drawing/2014/main" id="{09CE5554-19DF-ED7C-4826-7CAD13F3B5E0}"/>
              </a:ext>
            </a:extLst>
          </p:cNvPr>
          <p:cNvSpPr/>
          <p:nvPr/>
        </p:nvSpPr>
        <p:spPr>
          <a:xfrm rot="1298391">
            <a:off x="5626661" y="2275205"/>
            <a:ext cx="323751" cy="1754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a:extLst>
              <a:ext uri="{FF2B5EF4-FFF2-40B4-BE49-F238E27FC236}">
                <a16:creationId xmlns:a16="http://schemas.microsoft.com/office/drawing/2014/main" id="{6F3FAA66-CE22-AFCF-2178-B30652C976B7}"/>
              </a:ext>
            </a:extLst>
          </p:cNvPr>
          <p:cNvSpPr txBox="1"/>
          <p:nvPr/>
        </p:nvSpPr>
        <p:spPr>
          <a:xfrm>
            <a:off x="1355844" y="1599948"/>
            <a:ext cx="3234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Guaranteed Minimum Income</a:t>
            </a:r>
          </a:p>
        </p:txBody>
      </p:sp>
      <p:sp>
        <p:nvSpPr>
          <p:cNvPr id="3" name="CasellaDiTesto 2">
            <a:extLst>
              <a:ext uri="{FF2B5EF4-FFF2-40B4-BE49-F238E27FC236}">
                <a16:creationId xmlns:a16="http://schemas.microsoft.com/office/drawing/2014/main" id="{B1E22B9C-52B4-D608-3AD7-41202289B4D5}"/>
              </a:ext>
            </a:extLst>
          </p:cNvPr>
          <p:cNvSpPr txBox="1"/>
          <p:nvPr/>
        </p:nvSpPr>
        <p:spPr>
          <a:xfrm>
            <a:off x="6147822" y="3350722"/>
            <a:ext cx="2345176" cy="10926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300" dirty="0"/>
              <a:t>Total income of a household, after tax and social transfer, divided by the number of household members converted into equalised adults</a:t>
            </a:r>
          </a:p>
        </p:txBody>
      </p:sp>
    </p:spTree>
    <p:extLst>
      <p:ext uri="{BB962C8B-B14F-4D97-AF65-F5344CB8AC3E}">
        <p14:creationId xmlns:p14="http://schemas.microsoft.com/office/powerpoint/2010/main" val="344371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7D76CC2-3DED-8896-CE2F-A30D55BD6983}"/>
              </a:ext>
            </a:extLst>
          </p:cNvPr>
          <p:cNvSpPr txBox="1"/>
          <p:nvPr/>
        </p:nvSpPr>
        <p:spPr>
          <a:xfrm>
            <a:off x="203674" y="2338840"/>
            <a:ext cx="418295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b="1" dirty="0"/>
              <a:t>Means-tested</a:t>
            </a:r>
          </a:p>
          <a:p>
            <a:pPr algn="ctr"/>
            <a:endParaRPr lang="en-GB" sz="1600" b="1" dirty="0"/>
          </a:p>
          <a:p>
            <a:pPr algn="ctr"/>
            <a:endParaRPr lang="en-GB" sz="1600" b="1" dirty="0"/>
          </a:p>
        </p:txBody>
      </p:sp>
      <p:sp>
        <p:nvSpPr>
          <p:cNvPr id="2" name="Segnaposto testo 1">
            <a:extLst>
              <a:ext uri="{FF2B5EF4-FFF2-40B4-BE49-F238E27FC236}">
                <a16:creationId xmlns:a16="http://schemas.microsoft.com/office/drawing/2014/main" id="{36779536-AD74-B9EB-F3AE-9A1F99D9BD97}"/>
              </a:ext>
            </a:extLst>
          </p:cNvPr>
          <p:cNvSpPr>
            <a:spLocks noGrp="1"/>
          </p:cNvSpPr>
          <p:nvPr>
            <p:ph type="body" sz="quarter" idx="10"/>
          </p:nvPr>
        </p:nvSpPr>
        <p:spPr>
          <a:xfrm>
            <a:off x="203674" y="279627"/>
            <a:ext cx="8424862" cy="648071"/>
          </a:xfrm>
        </p:spPr>
        <p:txBody>
          <a:bodyPr/>
          <a:lstStyle/>
          <a:p>
            <a:pPr algn="ctr"/>
            <a:r>
              <a:rPr lang="en-GB" dirty="0"/>
              <a:t>Guaranteed</a:t>
            </a:r>
            <a:r>
              <a:rPr lang="en-GB" sz="2200" dirty="0"/>
              <a:t> Minimum Income v. Universal Basic Income</a:t>
            </a:r>
          </a:p>
        </p:txBody>
      </p:sp>
      <p:sp>
        <p:nvSpPr>
          <p:cNvPr id="7" name="CasellaDiTesto 6">
            <a:extLst>
              <a:ext uri="{FF2B5EF4-FFF2-40B4-BE49-F238E27FC236}">
                <a16:creationId xmlns:a16="http://schemas.microsoft.com/office/drawing/2014/main" id="{975CEC7F-2D7A-2302-6023-3BD8FA861F24}"/>
              </a:ext>
            </a:extLst>
          </p:cNvPr>
          <p:cNvSpPr txBox="1"/>
          <p:nvPr/>
        </p:nvSpPr>
        <p:spPr>
          <a:xfrm>
            <a:off x="682383" y="3429000"/>
            <a:ext cx="3225535"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t>Conditional </a:t>
            </a:r>
            <a:endParaRPr lang="en-GB" sz="1600" dirty="0"/>
          </a:p>
          <a:p>
            <a:r>
              <a:rPr lang="en-GB" sz="1600" dirty="0"/>
              <a:t>- Availability for work, training programs, community services,</a:t>
            </a:r>
          </a:p>
          <a:p>
            <a:r>
              <a:rPr lang="en-GB" sz="1600" dirty="0"/>
              <a:t>commitment to social integration, etc. </a:t>
            </a:r>
          </a:p>
        </p:txBody>
      </p:sp>
      <p:sp>
        <p:nvSpPr>
          <p:cNvPr id="22" name="CasellaDiTesto 21">
            <a:extLst>
              <a:ext uri="{FF2B5EF4-FFF2-40B4-BE49-F238E27FC236}">
                <a16:creationId xmlns:a16="http://schemas.microsoft.com/office/drawing/2014/main" id="{7D7BF166-FFA8-C04C-2FB9-D67948DEE929}"/>
              </a:ext>
            </a:extLst>
          </p:cNvPr>
          <p:cNvSpPr txBox="1"/>
          <p:nvPr/>
        </p:nvSpPr>
        <p:spPr>
          <a:xfrm>
            <a:off x="557509" y="2708920"/>
            <a:ext cx="340117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Household needs v. Households means</a:t>
            </a:r>
          </a:p>
        </p:txBody>
      </p:sp>
      <p:sp>
        <p:nvSpPr>
          <p:cNvPr id="8" name="CasellaDiTesto 7">
            <a:extLst>
              <a:ext uri="{FF2B5EF4-FFF2-40B4-BE49-F238E27FC236}">
                <a16:creationId xmlns:a16="http://schemas.microsoft.com/office/drawing/2014/main" id="{D05CABE7-87F5-E60C-DBBF-9C808BE89739}"/>
              </a:ext>
            </a:extLst>
          </p:cNvPr>
          <p:cNvSpPr txBox="1"/>
          <p:nvPr/>
        </p:nvSpPr>
        <p:spPr>
          <a:xfrm>
            <a:off x="5185235" y="2325928"/>
            <a:ext cx="36004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UNIVERSAL</a:t>
            </a:r>
            <a:r>
              <a:rPr lang="en-US" sz="1600" dirty="0"/>
              <a:t>: independent of a person’s level of income, employment status or other indicators commonly used to determine eligibility for social security benefits</a:t>
            </a:r>
            <a:r>
              <a:rPr lang="it-IT" sz="1600" dirty="0"/>
              <a:t> </a:t>
            </a:r>
            <a:endParaRPr lang="en-GB" sz="1600" dirty="0"/>
          </a:p>
        </p:txBody>
      </p:sp>
      <p:sp>
        <p:nvSpPr>
          <p:cNvPr id="10" name="CasellaDiTesto 9">
            <a:extLst>
              <a:ext uri="{FF2B5EF4-FFF2-40B4-BE49-F238E27FC236}">
                <a16:creationId xmlns:a16="http://schemas.microsoft.com/office/drawing/2014/main" id="{44CF52E3-8DC5-8BD4-51FA-E4A6222CA681}"/>
              </a:ext>
            </a:extLst>
          </p:cNvPr>
          <p:cNvSpPr txBox="1"/>
          <p:nvPr/>
        </p:nvSpPr>
        <p:spPr>
          <a:xfrm>
            <a:off x="5159231" y="3882707"/>
            <a:ext cx="36004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UNCONDITIONAL</a:t>
            </a:r>
            <a:r>
              <a:rPr lang="en-US" sz="1600" dirty="0"/>
              <a:t>: no behavioral conditions (participate in employment, in training, etc.)</a:t>
            </a:r>
            <a:endParaRPr lang="en-GB" sz="1600" dirty="0"/>
          </a:p>
        </p:txBody>
      </p:sp>
      <p:cxnSp>
        <p:nvCxnSpPr>
          <p:cNvPr id="13" name="Connettore 1 12">
            <a:extLst>
              <a:ext uri="{FF2B5EF4-FFF2-40B4-BE49-F238E27FC236}">
                <a16:creationId xmlns:a16="http://schemas.microsoft.com/office/drawing/2014/main" id="{833D32BB-C610-A911-1C4F-F83148C6751B}"/>
              </a:ext>
            </a:extLst>
          </p:cNvPr>
          <p:cNvCxnSpPr>
            <a:cxnSpLocks/>
          </p:cNvCxnSpPr>
          <p:nvPr/>
        </p:nvCxnSpPr>
        <p:spPr>
          <a:xfrm>
            <a:off x="4788024" y="1340768"/>
            <a:ext cx="0" cy="4464496"/>
          </a:xfrm>
          <a:prstGeom prst="line">
            <a:avLst/>
          </a:prstGeom>
          <a:ln w="349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262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BA164B4-2468-26B1-5669-393D853421A1}"/>
              </a:ext>
            </a:extLst>
          </p:cNvPr>
          <p:cNvSpPr>
            <a:spLocks noGrp="1"/>
          </p:cNvSpPr>
          <p:nvPr>
            <p:ph type="body" sz="quarter" idx="10"/>
          </p:nvPr>
        </p:nvSpPr>
        <p:spPr/>
        <p:txBody>
          <a:bodyPr/>
          <a:lstStyle/>
          <a:p>
            <a:pPr algn="ctr"/>
            <a:r>
              <a:rPr lang="en-GB" dirty="0" err="1"/>
              <a:t>Disavantages</a:t>
            </a:r>
            <a:r>
              <a:rPr lang="en-GB" dirty="0"/>
              <a:t> of means-tested schemes</a:t>
            </a:r>
          </a:p>
          <a:p>
            <a:pPr algn="ctr"/>
            <a:r>
              <a:rPr lang="en-GB" dirty="0"/>
              <a:t>(</a:t>
            </a:r>
            <a:r>
              <a:rPr lang="en-GB" dirty="0" err="1"/>
              <a:t>compated</a:t>
            </a:r>
            <a:r>
              <a:rPr lang="en-GB" dirty="0"/>
              <a:t> to universal and unconditional)</a:t>
            </a:r>
          </a:p>
        </p:txBody>
      </p:sp>
      <p:sp>
        <p:nvSpPr>
          <p:cNvPr id="6" name="CasellaDiTesto 5">
            <a:extLst>
              <a:ext uri="{FF2B5EF4-FFF2-40B4-BE49-F238E27FC236}">
                <a16:creationId xmlns:a16="http://schemas.microsoft.com/office/drawing/2014/main" id="{5B6B8955-34A8-F184-D7FD-F440EFF7051D}"/>
              </a:ext>
            </a:extLst>
          </p:cNvPr>
          <p:cNvSpPr txBox="1"/>
          <p:nvPr/>
        </p:nvSpPr>
        <p:spPr>
          <a:xfrm>
            <a:off x="1331640" y="2131982"/>
            <a:ext cx="6480720"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a:t>Disincentives to work</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a:t>
            </a:r>
            <a:r>
              <a:rPr lang="en-GB" sz="2000" dirty="0">
                <a:effectLst/>
              </a:rPr>
              <a:t>ntails high costs (for </a:t>
            </a:r>
            <a:r>
              <a:rPr lang="en-GB" sz="2000" dirty="0" err="1">
                <a:effectLst/>
              </a:rPr>
              <a:t>administraions</a:t>
            </a:r>
            <a:r>
              <a:rPr lang="en-GB" sz="2000" dirty="0">
                <a:effectLst/>
              </a:rPr>
              <a:t> and claimants)</a:t>
            </a:r>
          </a:p>
          <a:p>
            <a:pPr marL="285750" indent="-285750">
              <a:buFont typeface="Arial" panose="020B0604020202020204" pitchFamily="34" charset="0"/>
              <a:buChar char="•"/>
            </a:pPr>
            <a:endParaRPr lang="en-GB" sz="2000" dirty="0">
              <a:effectLst/>
            </a:endParaRPr>
          </a:p>
          <a:p>
            <a:pPr marL="285750" indent="-285750">
              <a:buFont typeface="Arial" panose="020B0604020202020204" pitchFamily="34" charset="0"/>
              <a:buChar char="•"/>
            </a:pPr>
            <a:r>
              <a:rPr lang="en-GB" sz="2000" dirty="0"/>
              <a:t>S</a:t>
            </a:r>
            <a:r>
              <a:rPr lang="en-GB" sz="2000" dirty="0">
                <a:effectLst/>
              </a:rPr>
              <a:t>tigmatizing</a:t>
            </a:r>
            <a:r>
              <a:rPr lang="en-GB" sz="2000" dirty="0"/>
              <a:t>, </a:t>
            </a:r>
            <a:r>
              <a:rPr lang="en-GB" sz="2000" dirty="0" err="1"/>
              <a:t>underminig</a:t>
            </a:r>
            <a:r>
              <a:rPr lang="en-GB" sz="2000" dirty="0"/>
              <a:t> social </a:t>
            </a:r>
            <a:r>
              <a:rPr lang="en-GB" sz="2000" dirty="0" err="1"/>
              <a:t>solidariety</a:t>
            </a:r>
            <a:endParaRPr lang="en-GB" sz="2000" dirty="0"/>
          </a:p>
          <a:p>
            <a:pPr marL="285750" indent="-285750">
              <a:buFont typeface="Arial" panose="020B0604020202020204" pitchFamily="34" charset="0"/>
              <a:buChar char="•"/>
            </a:pPr>
            <a:endParaRPr lang="en-GB" sz="2000" dirty="0">
              <a:effectLst/>
            </a:endParaRPr>
          </a:p>
          <a:p>
            <a:pPr marL="285750" indent="-285750">
              <a:buFont typeface="Arial" panose="020B0604020202020204" pitchFamily="34" charset="0"/>
              <a:buChar char="•"/>
            </a:pPr>
            <a:r>
              <a:rPr lang="en-GB" sz="2000" dirty="0"/>
              <a:t>L</a:t>
            </a:r>
            <a:r>
              <a:rPr lang="en-GB" sz="2000" dirty="0">
                <a:effectLst/>
              </a:rPr>
              <a:t>ow take-up</a:t>
            </a:r>
          </a:p>
          <a:p>
            <a:pPr marL="285750" indent="-285750">
              <a:buFont typeface="Arial" panose="020B0604020202020204" pitchFamily="34" charset="0"/>
              <a:buChar char="•"/>
            </a:pPr>
            <a:endParaRPr lang="en-GB" sz="2000" dirty="0">
              <a:effectLst/>
            </a:endParaRPr>
          </a:p>
          <a:p>
            <a:pPr marL="285750" indent="-285750">
              <a:buFont typeface="Arial" panose="020B0604020202020204" pitchFamily="34" charset="0"/>
              <a:buChar char="•"/>
            </a:pPr>
            <a:r>
              <a:rPr lang="en-GB" sz="2000" dirty="0"/>
              <a:t>Unfair when determined in family income</a:t>
            </a:r>
          </a:p>
          <a:p>
            <a:pPr marL="285750" indent="-285750">
              <a:buFont typeface="Arial" panose="020B0604020202020204" pitchFamily="34" charset="0"/>
              <a:buChar char="•"/>
            </a:pPr>
            <a:endParaRPr lang="en-GB" sz="2000" dirty="0">
              <a:effectLst/>
            </a:endParaRPr>
          </a:p>
          <a:p>
            <a:pPr marL="285750" indent="-285750">
              <a:buFont typeface="Arial" panose="020B0604020202020204" pitchFamily="34" charset="0"/>
              <a:buChar char="•"/>
            </a:pPr>
            <a:r>
              <a:rPr lang="en-GB" sz="2000" dirty="0"/>
              <a:t>Conditionality </a:t>
            </a:r>
            <a:r>
              <a:rPr lang="en-GB" sz="2000" dirty="0">
                <a:effectLst/>
              </a:rPr>
              <a:t>puts pressure on people to take up precarious, low paid jobs</a:t>
            </a:r>
          </a:p>
        </p:txBody>
      </p:sp>
    </p:spTree>
    <p:extLst>
      <p:ext uri="{BB962C8B-B14F-4D97-AF65-F5344CB8AC3E}">
        <p14:creationId xmlns:p14="http://schemas.microsoft.com/office/powerpoint/2010/main" val="19868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703A1B0-6B1C-9A4C-7721-F34C1ABDCD84}"/>
              </a:ext>
            </a:extLst>
          </p:cNvPr>
          <p:cNvSpPr>
            <a:spLocks noGrp="1"/>
          </p:cNvSpPr>
          <p:nvPr>
            <p:ph type="body" sz="quarter" idx="10"/>
          </p:nvPr>
        </p:nvSpPr>
        <p:spPr/>
        <p:txBody>
          <a:bodyPr/>
          <a:lstStyle/>
          <a:p>
            <a:pPr algn="ctr"/>
            <a:r>
              <a:rPr lang="en-GB" dirty="0"/>
              <a:t>Is it the right time for a Universal Basic Income?</a:t>
            </a:r>
          </a:p>
        </p:txBody>
      </p:sp>
      <p:sp>
        <p:nvSpPr>
          <p:cNvPr id="4" name="CasellaDiTesto 3">
            <a:extLst>
              <a:ext uri="{FF2B5EF4-FFF2-40B4-BE49-F238E27FC236}">
                <a16:creationId xmlns:a16="http://schemas.microsoft.com/office/drawing/2014/main" id="{BE6BF7B9-DED9-79D5-F4AF-37ABBDC9BF22}"/>
              </a:ext>
            </a:extLst>
          </p:cNvPr>
          <p:cNvSpPr txBox="1"/>
          <p:nvPr/>
        </p:nvSpPr>
        <p:spPr>
          <a:xfrm>
            <a:off x="2771800" y="940078"/>
            <a:ext cx="3240360"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200" dirty="0"/>
              <a:t>Arguments in favour </a:t>
            </a:r>
          </a:p>
        </p:txBody>
      </p:sp>
      <p:sp>
        <p:nvSpPr>
          <p:cNvPr id="5" name="CasellaDiTesto 4">
            <a:extLst>
              <a:ext uri="{FF2B5EF4-FFF2-40B4-BE49-F238E27FC236}">
                <a16:creationId xmlns:a16="http://schemas.microsoft.com/office/drawing/2014/main" id="{ABEA350D-13A9-B5B8-D28D-2442969A5247}"/>
              </a:ext>
            </a:extLst>
          </p:cNvPr>
          <p:cNvSpPr txBox="1"/>
          <p:nvPr/>
        </p:nvSpPr>
        <p:spPr>
          <a:xfrm>
            <a:off x="377260" y="1502688"/>
            <a:ext cx="3618675" cy="45858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a:t>Social (justice)</a:t>
            </a:r>
          </a:p>
          <a:p>
            <a:endParaRPr lang="en-GB" dirty="0"/>
          </a:p>
          <a:p>
            <a:pPr marL="285750" indent="-285750">
              <a:buFontTx/>
              <a:buChar char="-"/>
            </a:pPr>
            <a:r>
              <a:rPr lang="en-GB" b="1" dirty="0"/>
              <a:t>Sharing the profits </a:t>
            </a:r>
            <a:r>
              <a:rPr lang="en-GB" dirty="0"/>
              <a:t>resulting from exploitation of privatized common-goods or extracted from a kind of common-knowledge</a:t>
            </a:r>
          </a:p>
          <a:p>
            <a:pPr marL="285750" indent="-285750">
              <a:buFontTx/>
              <a:buChar char="-"/>
            </a:pPr>
            <a:r>
              <a:rPr lang="en-GB" b="1" dirty="0"/>
              <a:t>Freedom </a:t>
            </a:r>
            <a:r>
              <a:rPr lang="en-GB" dirty="0"/>
              <a:t>(to refuse bad jobs, to engage in voluntary and community work, to learn new skills, to have a family, to be lazy once in a while, etc.)</a:t>
            </a:r>
          </a:p>
          <a:p>
            <a:pPr marL="285750" indent="-285750">
              <a:buFontTx/>
              <a:buChar char="-"/>
            </a:pPr>
            <a:r>
              <a:rPr lang="en-GB" b="1" dirty="0"/>
              <a:t>Security</a:t>
            </a:r>
            <a:r>
              <a:rPr lang="en-GB" dirty="0"/>
              <a:t> (preserve health and well being, ability to make rational decisions)</a:t>
            </a:r>
          </a:p>
          <a:p>
            <a:pPr marL="285750" indent="-285750">
              <a:buFontTx/>
              <a:buChar char="-"/>
            </a:pPr>
            <a:r>
              <a:rPr lang="en-GB" b="1" dirty="0"/>
              <a:t>Strengthen solidarity </a:t>
            </a:r>
            <a:r>
              <a:rPr lang="en-GB" dirty="0"/>
              <a:t>(sense of belonging to a community)</a:t>
            </a:r>
          </a:p>
        </p:txBody>
      </p:sp>
      <p:sp>
        <p:nvSpPr>
          <p:cNvPr id="6" name="CasellaDiTesto 5">
            <a:extLst>
              <a:ext uri="{FF2B5EF4-FFF2-40B4-BE49-F238E27FC236}">
                <a16:creationId xmlns:a16="http://schemas.microsoft.com/office/drawing/2014/main" id="{602DFF06-8E87-81D3-FA3C-739A8AABDDFB}"/>
              </a:ext>
            </a:extLst>
          </p:cNvPr>
          <p:cNvSpPr txBox="1"/>
          <p:nvPr/>
        </p:nvSpPr>
        <p:spPr>
          <a:xfrm>
            <a:off x="4248150" y="1518458"/>
            <a:ext cx="4572000" cy="43088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200" b="1" dirty="0"/>
              <a:t>Economic</a:t>
            </a:r>
          </a:p>
          <a:p>
            <a:endParaRPr lang="en-GB" dirty="0"/>
          </a:p>
          <a:p>
            <a:pPr marL="285750" indent="-285750">
              <a:buFontTx/>
              <a:buChar char="-"/>
            </a:pPr>
            <a:r>
              <a:rPr lang="en-GB" b="1" dirty="0"/>
              <a:t>Increase purchasing power </a:t>
            </a:r>
            <a:r>
              <a:rPr lang="en-GB" dirty="0"/>
              <a:t>of low-income people with a higher propensity to spend (boosting aggregate demand)</a:t>
            </a:r>
          </a:p>
          <a:p>
            <a:pPr marL="285750" indent="-285750">
              <a:buFontTx/>
              <a:buChar char="-"/>
            </a:pPr>
            <a:r>
              <a:rPr lang="en-GB" b="1" dirty="0"/>
              <a:t>Automatic economic stabilizer </a:t>
            </a:r>
            <a:r>
              <a:rPr lang="en-GB" dirty="0"/>
              <a:t>ensuring more spending in recessions (</a:t>
            </a:r>
            <a:r>
              <a:rPr lang="en-GB" i="1" dirty="0"/>
              <a:t>see </a:t>
            </a:r>
            <a:r>
              <a:rPr lang="en-GB" dirty="0"/>
              <a:t>the pandemic)</a:t>
            </a:r>
          </a:p>
          <a:p>
            <a:pPr marL="285750" indent="-285750">
              <a:buFontTx/>
              <a:buChar char="-"/>
            </a:pPr>
            <a:r>
              <a:rPr lang="en-GB" dirty="0"/>
              <a:t>Encouraging people to </a:t>
            </a:r>
            <a:r>
              <a:rPr lang="en-GB" b="1" dirty="0"/>
              <a:t>seek training </a:t>
            </a:r>
            <a:r>
              <a:rPr lang="en-GB" dirty="0"/>
              <a:t>and </a:t>
            </a:r>
            <a:r>
              <a:rPr lang="en-GB" b="1" dirty="0"/>
              <a:t>job opportunities </a:t>
            </a:r>
            <a:r>
              <a:rPr lang="en-GB" dirty="0"/>
              <a:t>in line with </a:t>
            </a:r>
            <a:r>
              <a:rPr lang="en-GB" b="1" dirty="0"/>
              <a:t>their skills </a:t>
            </a:r>
            <a:r>
              <a:rPr lang="en-GB" dirty="0"/>
              <a:t>(increase productivity)</a:t>
            </a:r>
          </a:p>
          <a:p>
            <a:pPr marL="285750" indent="-285750">
              <a:buFontTx/>
              <a:buChar char="-"/>
            </a:pPr>
            <a:r>
              <a:rPr lang="en-GB" dirty="0"/>
              <a:t>An equitable way to </a:t>
            </a:r>
            <a:r>
              <a:rPr lang="en-GB" b="1" dirty="0"/>
              <a:t>respond to the disruption and inequality </a:t>
            </a:r>
            <a:r>
              <a:rPr lang="en-GB" dirty="0"/>
              <a:t>resulting from the displacement of human labour prompted by technology</a:t>
            </a:r>
          </a:p>
        </p:txBody>
      </p:sp>
    </p:spTree>
    <p:extLst>
      <p:ext uri="{BB962C8B-B14F-4D97-AF65-F5344CB8AC3E}">
        <p14:creationId xmlns:p14="http://schemas.microsoft.com/office/powerpoint/2010/main" val="1362079157"/>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27E2D9990D544480F3397A49EA6BF9" ma:contentTypeVersion="13" ma:contentTypeDescription="Create a new document." ma:contentTypeScope="" ma:versionID="d6f35c6a6a2a3fde1a773e3084f2d27c">
  <xsd:schema xmlns:xsd="http://www.w3.org/2001/XMLSchema" xmlns:xs="http://www.w3.org/2001/XMLSchema" xmlns:p="http://schemas.microsoft.com/office/2006/metadata/properties" xmlns:ns3="389fc913-de77-468b-b4a8-ee94df36603f" xmlns:ns4="54d4d26d-0bdc-4baa-a108-2cfc87979d20" targetNamespace="http://schemas.microsoft.com/office/2006/metadata/properties" ma:root="true" ma:fieldsID="4433cc8b387bc7b10127d1d0e4c7d132" ns3:_="" ns4:_="">
    <xsd:import namespace="389fc913-de77-468b-b4a8-ee94df36603f"/>
    <xsd:import namespace="54d4d26d-0bdc-4baa-a108-2cfc87979d2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fc913-de77-468b-b4a8-ee94df3660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4d26d-0bdc-4baa-a108-2cfc87979d2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A694C-9F08-4BA7-BE5C-21F7C731D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fc913-de77-468b-b4a8-ee94df36603f"/>
    <ds:schemaRef ds:uri="54d4d26d-0bdc-4baa-a108-2cfc87979d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275175-2F34-40D3-ADC6-E86EB6BF6F63}">
  <ds:schemaRefs>
    <ds:schemaRef ds:uri="http://schemas.microsoft.com/sharepoint/v3/contenttype/forms"/>
  </ds:schemaRefs>
</ds:datastoreItem>
</file>

<file path=customXml/itemProps3.xml><?xml version="1.0" encoding="utf-8"?>
<ds:datastoreItem xmlns:ds="http://schemas.openxmlformats.org/officeDocument/2006/customXml" ds:itemID="{97F8683F-4EF4-4254-841F-27C1815688DD}">
  <ds:schemaRefs>
    <ds:schemaRef ds:uri="http://schemas.openxmlformats.org/package/2006/metadata/core-properties"/>
    <ds:schemaRef ds:uri="http://schemas.microsoft.com/office/2006/documentManagement/types"/>
    <ds:schemaRef ds:uri="http://purl.org/dc/dcmitype/"/>
    <ds:schemaRef ds:uri="389fc913-de77-468b-b4a8-ee94df36603f"/>
    <ds:schemaRef ds:uri="http://purl.org/dc/elements/1.1/"/>
    <ds:schemaRef ds:uri="http://schemas.microsoft.com/office/2006/metadata/properties"/>
    <ds:schemaRef ds:uri="54d4d26d-0bdc-4baa-a108-2cfc87979d20"/>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30312</TotalTime>
  <Words>1471</Words>
  <Application>Microsoft Macintosh PowerPoint</Application>
  <PresentationFormat>Presentazione su schermo (4:3)</PresentationFormat>
  <Paragraphs>151</Paragraphs>
  <Slides>11</Slides>
  <Notes>11</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11</vt:i4>
      </vt:variant>
    </vt:vector>
  </HeadingPairs>
  <TitlesOfParts>
    <vt:vector size="21" baseType="lpstr">
      <vt:lpstr>Arial</vt:lpstr>
      <vt:lpstr>Calibri</vt:lpstr>
      <vt:lpstr>Calibri Light</vt:lpstr>
      <vt:lpstr>Century Gothic</vt:lpstr>
      <vt:lpstr>HelveticaNeue</vt:lpstr>
      <vt:lpstr>Inter</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Emanuele Menegatti</cp:lastModifiedBy>
  <cp:revision>647</cp:revision>
  <cp:lastPrinted>2022-09-27T13:33:47Z</cp:lastPrinted>
  <dcterms:created xsi:type="dcterms:W3CDTF">2017-11-13T10:11:35Z</dcterms:created>
  <dcterms:modified xsi:type="dcterms:W3CDTF">2024-11-28T15:32:49Z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0x010100D727E2D9990D544480F3397A49EA6BF9</vt:lpwstr>
  </property>
</Properties>
</file>